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83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303" r:id="rId11"/>
    <p:sldId id="279" r:id="rId12"/>
    <p:sldId id="304" r:id="rId13"/>
    <p:sldId id="280" r:id="rId14"/>
    <p:sldId id="281" r:id="rId15"/>
    <p:sldId id="282" r:id="rId16"/>
    <p:sldId id="257" r:id="rId17"/>
    <p:sldId id="285" r:id="rId18"/>
    <p:sldId id="30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06" r:id="rId29"/>
    <p:sldId id="297" r:id="rId30"/>
    <p:sldId id="296" r:id="rId31"/>
    <p:sldId id="307" r:id="rId32"/>
    <p:sldId id="295" r:id="rId33"/>
    <p:sldId id="260" r:id="rId34"/>
    <p:sldId id="300" r:id="rId35"/>
    <p:sldId id="284" r:id="rId36"/>
    <p:sldId id="308" r:id="rId37"/>
    <p:sldId id="301" r:id="rId38"/>
    <p:sldId id="302" r:id="rId39"/>
    <p:sldId id="258" r:id="rId40"/>
    <p:sldId id="309" r:id="rId41"/>
    <p:sldId id="259" r:id="rId42"/>
    <p:sldId id="298" r:id="rId43"/>
    <p:sldId id="261" r:id="rId44"/>
    <p:sldId id="262" r:id="rId45"/>
    <p:sldId id="310" r:id="rId46"/>
    <p:sldId id="263" r:id="rId47"/>
    <p:sldId id="264" r:id="rId48"/>
    <p:sldId id="265" r:id="rId49"/>
    <p:sldId id="266" r:id="rId50"/>
    <p:sldId id="267" r:id="rId51"/>
    <p:sldId id="268" r:id="rId52"/>
    <p:sldId id="311" r:id="rId53"/>
    <p:sldId id="269" r:id="rId54"/>
    <p:sldId id="270" r:id="rId55"/>
    <p:sldId id="312" r:id="rId56"/>
    <p:sldId id="313" r:id="rId57"/>
    <p:sldId id="314" r:id="rId58"/>
    <p:sldId id="315" r:id="rId59"/>
    <p:sldId id="317" r:id="rId60"/>
    <p:sldId id="316" r:id="rId61"/>
    <p:sldId id="318" r:id="rId62"/>
    <p:sldId id="321" r:id="rId63"/>
    <p:sldId id="320" r:id="rId64"/>
    <p:sldId id="323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6" r:id="rId88"/>
    <p:sldId id="345" r:id="rId89"/>
    <p:sldId id="347" r:id="rId90"/>
    <p:sldId id="348" r:id="rId9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18.12.2019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qthelp://org.qt-project.qtwidgets.532/qtgui/qfont.html" TargetMode="External"/><Relationship Id="rId3" Type="http://schemas.openxmlformats.org/officeDocument/2006/relationships/hyperlink" Target="qthelp://org.qt-project.qtwidgets.532/qtcore/qtglobal.html" TargetMode="External"/><Relationship Id="rId7" Type="http://schemas.openxmlformats.org/officeDocument/2006/relationships/hyperlink" Target="qthelp://org.qt-project.qtwidgets.532/qtcore/qstring.html" TargetMode="External"/><Relationship Id="rId2" Type="http://schemas.openxmlformats.org/officeDocument/2006/relationships/hyperlink" Target="qthelp://org.qt-project.qtwidgets.532/qtgui/qpixm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qthelp://org.qt-project.qtcore.532/qtcore/qrectf.html" TargetMode="External"/><Relationship Id="rId5" Type="http://schemas.openxmlformats.org/officeDocument/2006/relationships/hyperlink" Target="qthelp://org.qt-project.qtwidgets.532/qtgui/qbrush.html" TargetMode="External"/><Relationship Id="rId4" Type="http://schemas.openxmlformats.org/officeDocument/2006/relationships/hyperlink" Target="qthelp://org.qt-project.qtwidgets.532/qtgui/qpen.htm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qthelp://org.qt-project.qtwidgets.532/qtcore/qt.html" TargetMode="External"/><Relationship Id="rId2" Type="http://schemas.openxmlformats.org/officeDocument/2006/relationships/hyperlink" Target="qthelp://org.qt-project.qtwidgets.532/qtwidgets/qwidg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034" y="857233"/>
            <a:ext cx="7958166" cy="27432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6000" dirty="0" smtClean="0"/>
              <a:t>Человеко-машинное взаимодействие</a:t>
            </a: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19200" y="5000636"/>
            <a:ext cx="6858000" cy="657214"/>
          </a:xfrm>
        </p:spPr>
        <p:txBody>
          <a:bodyPr>
            <a:noAutofit/>
          </a:bodyPr>
          <a:lstStyle/>
          <a:p>
            <a:r>
              <a:rPr lang="ru-RU" sz="1600" smtClean="0"/>
              <a:t>Лекция </a:t>
            </a:r>
            <a:r>
              <a:rPr lang="ru-RU" sz="1600" smtClean="0"/>
              <a:t>5</a:t>
            </a:r>
            <a:endParaRPr lang="ru-RU" sz="1600" dirty="0" smtClean="0"/>
          </a:p>
          <a:p>
            <a:r>
              <a:rPr lang="ru-RU" sz="1600" dirty="0" smtClean="0"/>
              <a:t>Мерзлякова Екатерина Юрьевна</a:t>
            </a:r>
          </a:p>
          <a:p>
            <a:r>
              <a:rPr lang="ru-RU" sz="1600" dirty="0"/>
              <a:t>к</a:t>
            </a:r>
            <a:r>
              <a:rPr lang="ru-RU" sz="1600" dirty="0" smtClean="0"/>
              <a:t>.т.н. доцент </a:t>
            </a:r>
            <a:r>
              <a:rPr lang="ru-RU" sz="1600" dirty="0" err="1" smtClean="0"/>
              <a:t>ПМиК</a:t>
            </a:r>
            <a:endParaRPr lang="ru-RU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7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Подэлементы</a:t>
            </a:r>
            <a:endParaRPr lang="ru-RU" sz="29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Рисунок 4" descr="D:\q\styl\Без имени8.jpg"/>
          <p:cNvPicPr/>
          <p:nvPr/>
        </p:nvPicPr>
        <p:blipFill>
          <a:blip r:embed="rId2" cstate="print"/>
          <a:srcRect l="2020" t="54321"/>
          <a:stretch>
            <a:fillRect/>
          </a:stretch>
        </p:blipFill>
        <p:spPr bwMode="auto">
          <a:xfrm>
            <a:off x="642910" y="1500174"/>
            <a:ext cx="8286808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7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Управление состояниями</a:t>
            </a:r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428596" y="1284165"/>
            <a:ext cx="4786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QPushButton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hover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red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QLineEdit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hover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red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Рисунок 5" descr="D:\q\styl\Без имени-8.jpg"/>
          <p:cNvPicPr/>
          <p:nvPr/>
        </p:nvPicPr>
        <p:blipFill>
          <a:blip r:embed="rId2" cstate="print"/>
          <a:srcRect l="1136" b="52941"/>
          <a:stretch>
            <a:fillRect/>
          </a:stretch>
        </p:blipFill>
        <p:spPr bwMode="auto">
          <a:xfrm>
            <a:off x="642910" y="2000216"/>
            <a:ext cx="8215370" cy="4214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7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Управление состояниями</a:t>
            </a:r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428596" y="1284165"/>
            <a:ext cx="4786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QPushButton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hover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red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QLineEdit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hover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red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Рисунок 5" descr="D:\q\styl\Без имени-8.jpg"/>
          <p:cNvPicPr/>
          <p:nvPr/>
        </p:nvPicPr>
        <p:blipFill>
          <a:blip r:embed="rId2" cstate="print"/>
          <a:srcRect l="1136" t="47059"/>
          <a:stretch>
            <a:fillRect/>
          </a:stretch>
        </p:blipFill>
        <p:spPr bwMode="auto">
          <a:xfrm>
            <a:off x="642910" y="2071678"/>
            <a:ext cx="835824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Объединения состояний</a:t>
            </a:r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785786" y="2127587"/>
            <a:ext cx="785818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QCheckBox:hover:checked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{color: red}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QCheckBox:hover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QCheckBox:checked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{color: red}</a:t>
            </a:r>
          </a:p>
          <a:p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QLineEdit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:!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hover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70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Эффект подсвечивания</a:t>
            </a:r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357158" y="1575989"/>
            <a:ext cx="821537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QPushButton:hover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{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background: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qlineargradient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(x1:0, y1:1, x2:0, y2:0,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stop:1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(133,133,135),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stop:0.4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(31,31,33),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stop:0.2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(0,0,150));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Рисунок 3" descr="D:\q\styl\Без имени-1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4286256"/>
            <a:ext cx="3205751" cy="203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47708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Эффект нажатия кнопки</a:t>
            </a:r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357158" y="1560458"/>
            <a:ext cx="850112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QPushButton:pressed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{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background: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qlineargradient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(x1:0, y1:1, x2:0, y2:0,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stop:0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(1,1,5,80),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stop:0.6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(18,18,212,80), </a:t>
            </a:r>
          </a:p>
          <a:p>
            <a:pPr fontAlgn="base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   stop:0.5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rgba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(142,142,245,80));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base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Рисунок 4" descr="D:\q\styl\Без имени-1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3929066"/>
            <a:ext cx="3083106" cy="224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2</a:t>
            </a:r>
            <a:r>
              <a:rPr lang="en-US" b="1" dirty="0" smtClean="0"/>
              <a:t>D</a:t>
            </a:r>
            <a:r>
              <a:rPr lang="ru-RU" b="1" dirty="0" smtClean="0"/>
              <a:t> графика. </a:t>
            </a:r>
            <a:r>
              <a:rPr lang="en-US" b="1" dirty="0" err="1" smtClean="0"/>
              <a:t>QPainter</a:t>
            </a:r>
            <a:endParaRPr lang="ru-RU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42910" y="1571612"/>
            <a:ext cx="70009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Контекст рисования </a:t>
            </a:r>
            <a:r>
              <a:rPr lang="en-US" sz="2800" dirty="0" err="1" smtClean="0"/>
              <a:t>QPaintDevice</a:t>
            </a:r>
            <a:r>
              <a:rPr lang="ru-RU" sz="2800" dirty="0" smtClean="0"/>
              <a:t> можно представить себе как поверхность для вывода графики.</a:t>
            </a:r>
          </a:p>
          <a:p>
            <a:endParaRPr lang="ru-RU" sz="2800" b="1" dirty="0" smtClean="0"/>
          </a:p>
          <a:p>
            <a:r>
              <a:rPr lang="en-US" sz="2800" dirty="0" err="1" smtClean="0"/>
              <a:t>QPaintDevice</a:t>
            </a:r>
            <a:r>
              <a:rPr lang="ru-RU" sz="2800" dirty="0" smtClean="0"/>
              <a:t> – это основной абстрактный класс для всех классов объектов, которые можно рисовать. 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en-US" dirty="0" err="1" smtClean="0"/>
              <a:t>QWidget</a:t>
            </a:r>
            <a:r>
              <a:rPr lang="ru-RU" dirty="0" smtClean="0"/>
              <a:t>::</a:t>
            </a:r>
            <a:r>
              <a:rPr lang="en-US" dirty="0" err="1" smtClean="0"/>
              <a:t>paintEvent</a:t>
            </a:r>
            <a:r>
              <a:rPr lang="ru-RU" dirty="0" smtClean="0"/>
              <a:t>() </a:t>
            </a:r>
            <a:endParaRPr lang="ru-RU" b="1" dirty="0"/>
          </a:p>
        </p:txBody>
      </p:sp>
      <p:pic>
        <p:nvPicPr>
          <p:cNvPr id="4" name="Рисунок 3" descr="D:\Kat\РАБОТА ИНСТИТУТ\ЧМВ-весна\Untitled-2.jpg"/>
          <p:cNvPicPr/>
          <p:nvPr/>
        </p:nvPicPr>
        <p:blipFill>
          <a:blip r:embed="rId2"/>
          <a:srcRect l="3834" t="17972" r="-3529" b="30357"/>
          <a:stretch>
            <a:fillRect/>
          </a:stretch>
        </p:blipFill>
        <p:spPr bwMode="auto">
          <a:xfrm>
            <a:off x="571472" y="1428736"/>
            <a:ext cx="7858180" cy="4071966"/>
          </a:xfrm>
          <a:prstGeom prst="rect">
            <a:avLst/>
          </a:prstGeom>
          <a:noFill/>
        </p:spPr>
      </p:pic>
      <p:pic>
        <p:nvPicPr>
          <p:cNvPr id="5" name="Рисунок 4" descr="D:\Kat\РАБОТА ИНСТИТУТ\ЧМВ-весна\Untitled-3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4643446"/>
            <a:ext cx="1822450" cy="120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en-US" dirty="0" err="1" smtClean="0"/>
              <a:t>QWidget</a:t>
            </a:r>
            <a:r>
              <a:rPr lang="ru-RU" dirty="0" smtClean="0"/>
              <a:t>::</a:t>
            </a:r>
            <a:r>
              <a:rPr lang="en-US" dirty="0" err="1" smtClean="0"/>
              <a:t>paintEvent</a:t>
            </a:r>
            <a:r>
              <a:rPr lang="ru-RU" dirty="0" smtClean="0"/>
              <a:t>() </a:t>
            </a:r>
            <a:endParaRPr lang="ru-RU" b="1" dirty="0"/>
          </a:p>
        </p:txBody>
      </p:sp>
      <p:pic>
        <p:nvPicPr>
          <p:cNvPr id="4" name="Рисунок 3" descr="D:\Kat\РАБОТА ИНСТИТУТ\ЧМВ-весна\Untitled-2.jpg"/>
          <p:cNvPicPr/>
          <p:nvPr/>
        </p:nvPicPr>
        <p:blipFill>
          <a:blip r:embed="rId2"/>
          <a:srcRect l="1190" t="65714"/>
          <a:stretch>
            <a:fillRect/>
          </a:stretch>
        </p:blipFill>
        <p:spPr bwMode="auto">
          <a:xfrm>
            <a:off x="357158" y="1500174"/>
            <a:ext cx="8072494" cy="3214710"/>
          </a:xfrm>
          <a:prstGeom prst="rect">
            <a:avLst/>
          </a:prstGeom>
          <a:noFill/>
        </p:spPr>
      </p:pic>
      <p:pic>
        <p:nvPicPr>
          <p:cNvPr id="5" name="Рисунок 4" descr="D:\Kat\РАБОТА ИНСТИТУТ\ЧМВ-весна\Untitled-3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714752"/>
            <a:ext cx="3179772" cy="2135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en-US" dirty="0" err="1" smtClean="0"/>
              <a:t>QWidget</a:t>
            </a:r>
            <a:r>
              <a:rPr lang="ru-RU" dirty="0" smtClean="0"/>
              <a:t>::</a:t>
            </a:r>
            <a:r>
              <a:rPr lang="en-US" dirty="0" err="1" smtClean="0"/>
              <a:t>paintEvent</a:t>
            </a:r>
            <a:r>
              <a:rPr lang="ru-RU" dirty="0" smtClean="0"/>
              <a:t>() 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rcRect l="23524" t="27132" r="50035" b="39252"/>
          <a:stretch>
            <a:fillRect/>
          </a:stretch>
        </p:blipFill>
        <p:spPr bwMode="auto">
          <a:xfrm>
            <a:off x="1214414" y="1285860"/>
            <a:ext cx="6286544" cy="478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Использование каскадных стилей документа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1500174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CSS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00166" y="15001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*.qss</a:t>
            </a:r>
            <a:endParaRPr lang="ru-RU" dirty="0"/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4786314" y="1357298"/>
            <a:ext cx="3286148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QApplication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::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setStyleSheet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86314" y="1785926"/>
            <a:ext cx="2762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QWidget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ru-RU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6314" y="2214554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setStyleSheet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ru-RU" sz="1400" b="1" i="1" dirty="0" smtClean="0">
                <a:latin typeface="Courier New" pitchFamily="49" charset="0"/>
                <a:cs typeface="Courier New" pitchFamily="49" charset="0"/>
              </a:rPr>
              <a:t>описание стиля</a:t>
            </a:r>
            <a:r>
              <a:rPr lang="ru-RU" sz="1400" b="1" dirty="0" smtClean="0">
                <a:latin typeface="Courier New" pitchFamily="49" charset="0"/>
                <a:cs typeface="Courier New" pitchFamily="49" charset="0"/>
              </a:rPr>
              <a:t>”)</a:t>
            </a:r>
            <a:endParaRPr lang="ru-RU" sz="1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Рисунок 8" descr="D:\q\styl\Без имени5.jpg"/>
          <p:cNvPicPr/>
          <p:nvPr/>
        </p:nvPicPr>
        <p:blipFill>
          <a:blip r:embed="rId2" cstate="print"/>
          <a:srcRect l="3571" t="26628"/>
          <a:stretch>
            <a:fillRect/>
          </a:stretch>
        </p:blipFill>
        <p:spPr bwMode="auto">
          <a:xfrm>
            <a:off x="357158" y="2571744"/>
            <a:ext cx="7000924" cy="368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en-US" dirty="0" err="1" smtClean="0"/>
              <a:t>QWidget</a:t>
            </a:r>
            <a:r>
              <a:rPr lang="ru-RU" dirty="0" smtClean="0"/>
              <a:t>::</a:t>
            </a:r>
            <a:r>
              <a:rPr lang="en-US" dirty="0" err="1" smtClean="0"/>
              <a:t>paintEvent</a:t>
            </a:r>
            <a:r>
              <a:rPr lang="ru-RU" dirty="0" smtClean="0"/>
              <a:t>() 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2797" t="26615" r="38398" b="37702"/>
          <a:stretch>
            <a:fillRect/>
          </a:stretch>
        </p:blipFill>
        <p:spPr bwMode="auto">
          <a:xfrm>
            <a:off x="928663" y="1071547"/>
            <a:ext cx="642942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00034" y="5143512"/>
            <a:ext cx="8143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оставить старые настройки без изменений - </a:t>
            </a:r>
            <a:r>
              <a:rPr lang="en-US" dirty="0" err="1" smtClean="0"/>
              <a:t>QPainter</a:t>
            </a:r>
            <a:r>
              <a:rPr lang="ru-RU" dirty="0" smtClean="0"/>
              <a:t>::</a:t>
            </a:r>
            <a:r>
              <a:rPr lang="en-US" dirty="0" smtClean="0"/>
              <a:t>save</a:t>
            </a:r>
            <a:r>
              <a:rPr lang="ru-RU" dirty="0" smtClean="0"/>
              <a:t>()</a:t>
            </a:r>
          </a:p>
          <a:p>
            <a:r>
              <a:rPr lang="ru-RU" dirty="0" smtClean="0"/>
              <a:t>окончании работы – восстановить с помощью метода </a:t>
            </a:r>
            <a:r>
              <a:rPr lang="en-US" dirty="0" err="1" smtClean="0"/>
              <a:t>QPainter</a:t>
            </a:r>
            <a:r>
              <a:rPr lang="ru-RU" dirty="0" smtClean="0"/>
              <a:t>::</a:t>
            </a:r>
            <a:r>
              <a:rPr lang="en-US" dirty="0" smtClean="0"/>
              <a:t>restore</a:t>
            </a:r>
            <a:r>
              <a:rPr lang="ru-RU" dirty="0" smtClean="0"/>
              <a:t>().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7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ru-RU" dirty="0" smtClean="0"/>
              <a:t>Перо</a:t>
            </a:r>
            <a:endParaRPr lang="ru-RU" b="1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57158" y="1000108"/>
            <a:ext cx="7929586" cy="150800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228528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Установить новое перо можно с помощью метода 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QPainter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 ::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setPen</a:t>
            </a: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()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, передав в него объект класса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QPen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+mn-ea"/>
                <a:cs typeface="Times New Roman" pitchFamily="18" charset="0"/>
              </a:rPr>
              <a:t>. Можно передавать и предопределенные стили пера, указанные в таблице: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rgbClr val="365F91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D:\Kat\РАБОТА ИНСТИТУТ\ЧМВ-весна\fig8.2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14554"/>
            <a:ext cx="8572560" cy="334248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6429388" y="5643578"/>
            <a:ext cx="2179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QPen</a:t>
            </a:r>
            <a:r>
              <a:rPr lang="ru-RU" b="1" dirty="0" smtClean="0"/>
              <a:t>::</a:t>
            </a:r>
            <a:r>
              <a:rPr lang="en-US" b="1" dirty="0" err="1" smtClean="0"/>
              <a:t>setWidth</a:t>
            </a:r>
            <a:r>
              <a:rPr lang="ru-RU" b="1" dirty="0" smtClean="0"/>
              <a:t>().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ru-RU" dirty="0" smtClean="0"/>
              <a:t>Перо</a:t>
            </a:r>
            <a:endParaRPr lang="ru-RU" b="1" dirty="0"/>
          </a:p>
        </p:txBody>
      </p:sp>
      <p:pic>
        <p:nvPicPr>
          <p:cNvPr id="8" name="Рисунок 7"/>
          <p:cNvPicPr/>
          <p:nvPr/>
        </p:nvPicPr>
        <p:blipFill>
          <a:blip r:embed="rId2"/>
          <a:srcRect l="25560" t="43669" r="43746" b="47287"/>
          <a:stretch>
            <a:fillRect/>
          </a:stretch>
        </p:blipFill>
        <p:spPr bwMode="auto">
          <a:xfrm>
            <a:off x="428596" y="2643182"/>
            <a:ext cx="7929617" cy="235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</a:t>
            </a:r>
            <a:r>
              <a:rPr lang="ru-RU" dirty="0" smtClean="0"/>
              <a:t>Перо</a:t>
            </a:r>
            <a:endParaRPr lang="ru-RU" b="1" dirty="0"/>
          </a:p>
        </p:txBody>
      </p:sp>
      <p:pic>
        <p:nvPicPr>
          <p:cNvPr id="4" name="Рисунок 3" descr="D:\Kat\РАБОТА ИНСТИТУТ\ЧМВ-весна\fig8.3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358246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Кисть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1357298"/>
            <a:ext cx="80724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Установить кисть можно методом </a:t>
            </a:r>
            <a:r>
              <a:rPr lang="en-US" sz="2000" dirty="0" err="1" smtClean="0"/>
              <a:t>setBrush</a:t>
            </a:r>
            <a:r>
              <a:rPr lang="ru-RU" sz="2000" dirty="0" smtClean="0"/>
              <a:t>()  </a:t>
            </a:r>
            <a:r>
              <a:rPr lang="ru-RU" sz="2000" b="1" dirty="0" smtClean="0"/>
              <a:t>, передав в него объект класса </a:t>
            </a:r>
            <a:r>
              <a:rPr lang="en-US" sz="2000" b="1" dirty="0" err="1" smtClean="0"/>
              <a:t>QBrush</a:t>
            </a:r>
            <a:r>
              <a:rPr lang="ru-RU" sz="2000" b="1" dirty="0" smtClean="0"/>
              <a:t> или один из предопределенных шаблонов:</a:t>
            </a:r>
            <a:endParaRPr lang="ru-RU" sz="2000" dirty="0"/>
          </a:p>
        </p:txBody>
      </p:sp>
      <p:pic>
        <p:nvPicPr>
          <p:cNvPr id="6" name="Рисунок 5" descr="D:\Kat\РАБОТА ИНСТИТУТ\ЧМВ-весна\fig8.4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71678"/>
            <a:ext cx="7286676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Кисть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 l="25560" t="42636" r="41858" b="45736"/>
          <a:stretch>
            <a:fillRect/>
          </a:stretch>
        </p:blipFill>
        <p:spPr bwMode="auto">
          <a:xfrm>
            <a:off x="928662" y="2214555"/>
            <a:ext cx="750098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Кисть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3379" t="41344" r="48297" b="38759"/>
          <a:stretch>
            <a:fillRect/>
          </a:stretch>
        </p:blipFill>
        <p:spPr bwMode="auto">
          <a:xfrm>
            <a:off x="500034" y="1500174"/>
            <a:ext cx="835824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Рисование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1214422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Например, вызовом метода </a:t>
            </a:r>
            <a:r>
              <a:rPr lang="en-US" dirty="0" err="1" smtClean="0"/>
              <a:t>drawRect</a:t>
            </a:r>
            <a:r>
              <a:rPr lang="ru-RU" dirty="0" smtClean="0"/>
              <a:t>() можно нарисовать прямоугольник. И так далее:</a:t>
            </a:r>
            <a:endParaRPr lang="ru-RU" dirty="0"/>
          </a:p>
        </p:txBody>
      </p:sp>
      <p:pic>
        <p:nvPicPr>
          <p:cNvPr id="8" name="Рисунок 7" descr="D:\Kat\РАБОТА ИНСТИТУТ\ЧМВ-весна\fig8.1.png"/>
          <p:cNvPicPr/>
          <p:nvPr/>
        </p:nvPicPr>
        <p:blipFill>
          <a:blip r:embed="rId2"/>
          <a:srcRect l="1852" b="51667"/>
          <a:stretch>
            <a:fillRect/>
          </a:stretch>
        </p:blipFill>
        <p:spPr bwMode="auto">
          <a:xfrm>
            <a:off x="642910" y="2000240"/>
            <a:ext cx="7929618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Рисование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1214422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Например, вызовом метода </a:t>
            </a:r>
            <a:r>
              <a:rPr lang="en-US" dirty="0" err="1" smtClean="0"/>
              <a:t>drawRect</a:t>
            </a:r>
            <a:r>
              <a:rPr lang="ru-RU" dirty="0" smtClean="0"/>
              <a:t>() можно нарисовать прямоугольник. И так далее:</a:t>
            </a:r>
            <a:endParaRPr lang="ru-RU" dirty="0"/>
          </a:p>
        </p:txBody>
      </p:sp>
      <p:pic>
        <p:nvPicPr>
          <p:cNvPr id="8" name="Рисунок 7" descr="D:\Kat\РАБОТА ИНСТИТУТ\ЧМВ-весна\fig8.1.png"/>
          <p:cNvPicPr/>
          <p:nvPr/>
        </p:nvPicPr>
        <p:blipFill>
          <a:blip r:embed="rId2"/>
          <a:srcRect l="-1852" t="46667"/>
          <a:stretch>
            <a:fillRect/>
          </a:stretch>
        </p:blipFill>
        <p:spPr bwMode="auto">
          <a:xfrm>
            <a:off x="1071538" y="2000240"/>
            <a:ext cx="7643866" cy="4429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Рисование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1500174"/>
            <a:ext cx="8001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QPainter</a:t>
            </a:r>
            <a:r>
              <a:rPr lang="ru-RU" dirty="0" smtClean="0"/>
              <a:t>::</a:t>
            </a:r>
            <a:r>
              <a:rPr lang="en-US" b="1" dirty="0" err="1" smtClean="0"/>
              <a:t>setBrush</a:t>
            </a:r>
            <a:r>
              <a:rPr lang="ru-RU" b="1" dirty="0" smtClean="0"/>
              <a:t>() </a:t>
            </a:r>
            <a:r>
              <a:rPr lang="ru-RU" dirty="0" smtClean="0"/>
              <a:t>нужно установить значение стиля кисти </a:t>
            </a:r>
            <a:r>
              <a:rPr lang="en-US" dirty="0" err="1" smtClean="0"/>
              <a:t>QBrush</a:t>
            </a:r>
            <a:r>
              <a:rPr lang="ru-RU" dirty="0" smtClean="0"/>
              <a:t>::</a:t>
            </a:r>
            <a:r>
              <a:rPr lang="en-US" dirty="0" err="1" smtClean="0"/>
              <a:t>NoBrush</a:t>
            </a:r>
            <a:r>
              <a:rPr lang="ru-RU" dirty="0" smtClean="0"/>
              <a:t>. </a:t>
            </a:r>
            <a:r>
              <a:rPr lang="en-US" dirty="0" err="1" smtClean="0"/>
              <a:t>QPainter</a:t>
            </a:r>
            <a:r>
              <a:rPr lang="ru-RU" dirty="0" smtClean="0"/>
              <a:t>::</a:t>
            </a:r>
            <a:r>
              <a:rPr lang="en-US" b="1" dirty="0" err="1" smtClean="0"/>
              <a:t>setPen</a:t>
            </a:r>
            <a:r>
              <a:rPr lang="ru-RU" b="1" dirty="0" smtClean="0"/>
              <a:t>() </a:t>
            </a:r>
            <a:r>
              <a:rPr lang="ru-RU" dirty="0" smtClean="0"/>
              <a:t>установить стиль пера </a:t>
            </a:r>
            <a:r>
              <a:rPr lang="en-US" dirty="0" err="1" smtClean="0"/>
              <a:t>QPen</a:t>
            </a:r>
            <a:r>
              <a:rPr lang="ru-RU" dirty="0" smtClean="0"/>
              <a:t>::</a:t>
            </a:r>
            <a:r>
              <a:rPr lang="en-US" dirty="0" err="1" smtClean="0"/>
              <a:t>NoPen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В метод рисования передаются координаты верхнего левого угла, ширина и высота.  </a:t>
            </a:r>
            <a:endParaRPr lang="ru-RU" b="1" dirty="0"/>
          </a:p>
        </p:txBody>
      </p:sp>
      <p:pic>
        <p:nvPicPr>
          <p:cNvPr id="7" name="Рисунок 6" descr="D:\Kat\РАБОТА ИНСТИТУТ\ЧМВ-весна\Untitled4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643182"/>
            <a:ext cx="6858048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Использование каскадных стилей документа</a:t>
            </a:r>
          </a:p>
        </p:txBody>
      </p:sp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214414" y="1285860"/>
            <a:ext cx="6357950" cy="526297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селектор {свойство: значение}</a:t>
            </a:r>
            <a:endParaRPr kumimoji="0" lang="en-US" sz="2400" b="1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QPushButton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blue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QLabel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color: black;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background-color: red;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QLabel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color: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rgb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(255,0,0);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      background-color: #FFFFFF;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Рисование</a:t>
            </a:r>
            <a:endParaRPr lang="ru-RU" b="1" dirty="0"/>
          </a:p>
        </p:txBody>
      </p:sp>
      <p:pic>
        <p:nvPicPr>
          <p:cNvPr id="6" name="Рисунок 5" descr="D:\Kat\РАБОТА ИНСТИТУТ\ЧМВ-весна\Untitled-7.jpg"/>
          <p:cNvPicPr/>
          <p:nvPr/>
        </p:nvPicPr>
        <p:blipFill>
          <a:blip r:embed="rId2"/>
          <a:srcRect l="3518" t="25249" r="2658" b="35880"/>
          <a:stretch>
            <a:fillRect/>
          </a:stretch>
        </p:blipFill>
        <p:spPr bwMode="auto">
          <a:xfrm>
            <a:off x="428596" y="1357298"/>
            <a:ext cx="8286808" cy="46434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Рисование</a:t>
            </a:r>
            <a:endParaRPr lang="ru-RU" b="1" dirty="0"/>
          </a:p>
        </p:txBody>
      </p:sp>
      <p:pic>
        <p:nvPicPr>
          <p:cNvPr id="6" name="Рисунок 5" descr="D:\Kat\РАБОТА ИНСТИТУТ\ЧМВ-весна\Untitled-7.jpg"/>
          <p:cNvPicPr/>
          <p:nvPr/>
        </p:nvPicPr>
        <p:blipFill>
          <a:blip r:embed="rId2"/>
          <a:srcRect l="1173" t="64120"/>
          <a:stretch>
            <a:fillRect/>
          </a:stretch>
        </p:blipFill>
        <p:spPr bwMode="auto">
          <a:xfrm>
            <a:off x="714348" y="1571612"/>
            <a:ext cx="8143932" cy="3429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err="1" smtClean="0"/>
              <a:t>QPainter</a:t>
            </a:r>
            <a:r>
              <a:rPr lang="ru-RU" b="1" dirty="0" smtClean="0"/>
              <a:t>   Техника сглаживания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1472" y="2285992"/>
            <a:ext cx="80010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Режим сглаживания распространяется на отображение текста и геометрических фигур. Его можно включить в объекте класса </a:t>
            </a:r>
            <a:r>
              <a:rPr lang="en-US" sz="2000" dirty="0" err="1" smtClean="0"/>
              <a:t>QPainter</a:t>
            </a:r>
            <a:r>
              <a:rPr lang="ru-RU" sz="2000" dirty="0" smtClean="0"/>
              <a:t> при помощи метода </a:t>
            </a:r>
            <a:r>
              <a:rPr lang="en-US" sz="2000" dirty="0" err="1" smtClean="0"/>
              <a:t>setRenderHint</a:t>
            </a:r>
            <a:r>
              <a:rPr lang="ru-RU" sz="2000" dirty="0" smtClean="0"/>
              <a:t>():</a:t>
            </a:r>
            <a:endParaRPr lang="ru-RU" sz="2000" dirty="0"/>
          </a:p>
        </p:txBody>
      </p:sp>
      <p:pic>
        <p:nvPicPr>
          <p:cNvPr id="7" name="Рисунок 6"/>
          <p:cNvPicPr/>
          <p:nvPr/>
        </p:nvPicPr>
        <p:blipFill>
          <a:blip r:embed="rId2"/>
          <a:srcRect l="24833" t="32558" r="43198" b="62768"/>
          <a:stretch>
            <a:fillRect/>
          </a:stretch>
        </p:blipFill>
        <p:spPr bwMode="auto">
          <a:xfrm>
            <a:off x="571472" y="3205880"/>
            <a:ext cx="8286808" cy="129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857224" y="2071678"/>
            <a:ext cx="7143800" cy="23083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Данные растрового изображения помещаются в обычный массив, что дает возможность эффективного обращения к каждому из </a:t>
            </a:r>
            <a:r>
              <a:rPr lang="ru-RU" sz="2400" dirty="0" err="1" smtClean="0"/>
              <a:t>пикселов</a:t>
            </a:r>
            <a:r>
              <a:rPr lang="ru-RU" sz="2400" dirty="0" smtClean="0"/>
              <a:t> в отдельности, а также позволяет эффективно производить операции записи и считывания файлов растровых изображений.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dirty="0" smtClean="0"/>
              <a:t>Класс </a:t>
            </a:r>
            <a:r>
              <a:rPr lang="en-US" b="1" dirty="0" err="1" smtClean="0"/>
              <a:t>QImage</a:t>
            </a:r>
            <a:endParaRPr lang="ru-RU" dirty="0"/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785786" y="1643051"/>
            <a:ext cx="7143800" cy="44319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Этот класс унаследован от класса контекста рисования </a:t>
            </a:r>
            <a:r>
              <a:rPr lang="en-US" sz="2400" dirty="0" err="1" smtClean="0"/>
              <a:t>QPaintDevice</a:t>
            </a:r>
            <a:endParaRPr lang="ru-RU" sz="2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/>
              <a:t>Данные растрового изображения хранятся в объектах данного класса построчно, и в каждой строке </a:t>
            </a:r>
            <a:r>
              <a:rPr lang="ru-RU" sz="2400" dirty="0" err="1" smtClean="0"/>
              <a:t>пикселы</a:t>
            </a:r>
            <a:r>
              <a:rPr lang="ru-RU" sz="2400" dirty="0" smtClean="0"/>
              <a:t> расположены слева направо.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ru-RU" sz="24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/>
              <a:t>scanLine</a:t>
            </a:r>
            <a:r>
              <a:rPr lang="ru-RU" sz="2400" b="1" dirty="0" smtClean="0"/>
              <a:t>()</a:t>
            </a:r>
            <a:r>
              <a:rPr lang="ru-RU" sz="2400" dirty="0" smtClean="0"/>
              <a:t> адрес строки, номер которой соответствует значению, переданному в этот метод. Номер должен быть от 0 до </a:t>
            </a:r>
            <a:r>
              <a:rPr lang="en-US" sz="2400" dirty="0" smtClean="0"/>
              <a:t>h</a:t>
            </a:r>
            <a:r>
              <a:rPr lang="ru-RU" sz="2400" dirty="0" smtClean="0"/>
              <a:t>-1, где </a:t>
            </a:r>
            <a:r>
              <a:rPr lang="en-US" sz="2400" dirty="0" smtClean="0"/>
              <a:t>h</a:t>
            </a:r>
            <a:r>
              <a:rPr lang="ru-RU" sz="2400" dirty="0" smtClean="0"/>
              <a:t>- высота изображения.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dirty="0" smtClean="0"/>
              <a:t>Класс </a:t>
            </a:r>
            <a:r>
              <a:rPr lang="en-US" b="1" dirty="0" err="1" smtClean="0"/>
              <a:t>QImage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642910" y="1285860"/>
            <a:ext cx="785818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Qimage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img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(320, 240,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QImage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::Format_RGB32) //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32-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глубина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цвета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357158" y="2285992"/>
          <a:ext cx="8429684" cy="315468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accent1"/>
                  </a:outerShdw>
                </a:effectLst>
              </a:tblPr>
              <a:tblGrid>
                <a:gridCol w="3143272"/>
                <a:gridCol w="5286412"/>
              </a:tblGrid>
              <a:tr h="2393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QImage::Format_Invalid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Растровое изображение недействительно</a:t>
                      </a: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QImage::Format_Mono</a:t>
                      </a:r>
                      <a:endParaRPr lang="ru-RU" sz="20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Каждый пиксел представлен одним битом. Биты укомплектованы в байте таким образом, что первый является старшим разрядом</a:t>
                      </a:r>
                      <a:endParaRPr lang="ru-RU" sz="20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9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QImage::Format_MonoLSB</a:t>
                      </a:r>
                      <a:endParaRPr lang="ru-RU" sz="20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Каждый </a:t>
                      </a:r>
                      <a:r>
                        <a:rPr lang="ru-RU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пиксел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представлен одним битом. Биты укомплектованы в байте таким образом, что первый является младшим разрядом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6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::Format_Index8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 данные представляют собой 8-битные индексы цветовой палитры;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dirty="0" smtClean="0"/>
              <a:t>Класс </a:t>
            </a:r>
            <a:r>
              <a:rPr lang="en-US" b="1" dirty="0" err="1" smtClean="0"/>
              <a:t>QImage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642910" y="1285860"/>
            <a:ext cx="785818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Qimage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img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(320, 240,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QImage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::Format_RGB32) //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32-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глубина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цвета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/>
        </p:nvGraphicFramePr>
        <p:xfrm>
          <a:off x="357158" y="2071678"/>
          <a:ext cx="8429684" cy="3255451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chemeClr val="accent2"/>
                  </a:outerShdw>
                </a:effectLst>
              </a:tblPr>
              <a:tblGrid>
                <a:gridCol w="3143272"/>
                <a:gridCol w="5286412"/>
              </a:tblGrid>
              <a:tr h="13538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::Format_RGB32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каждый </a:t>
                      </a:r>
                      <a:r>
                        <a:rPr lang="ru-RU" sz="2000" dirty="0" err="1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пиксел</a:t>
                      </a:r>
                      <a:r>
                        <a:rPr lang="ru-RU" sz="2000" dirty="0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представлен 32 битами (интенсивности красного, зелёного и синего, плюс значение </a:t>
                      </a:r>
                      <a:r>
                        <a:rPr lang="ru-RU" sz="2000" dirty="0" err="1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альфа-канала</a:t>
                      </a:r>
                      <a:r>
                        <a:rPr lang="ru-RU" sz="2000" dirty="0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, всегда равное 0xFF, то есть, прозрачность не поддерживается);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2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QImage::For</a:t>
                      </a:r>
                      <a:r>
                        <a:rPr lang="ru-RU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mat_ARGB32</a:t>
                      </a:r>
                      <a:endParaRPr lang="ru-RU" sz="20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>
                          <a:solidFill>
                            <a:srgbClr val="111111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каждый пиксел представлен 32 битами</a:t>
                      </a:r>
                      <a:endParaRPr lang="ru-RU" sz="200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5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QImage::Format_ARGB32_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Premultiplied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20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Практически идентичен формату 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ARGB32, но код оптимизирован для использования объекта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QImage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ru-RU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в качестве контекста рисования</a:t>
                      </a:r>
                      <a:endParaRPr lang="ru-RU" sz="20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2251" marR="6225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dirty="0" smtClean="0"/>
              <a:t>Класс </a:t>
            </a:r>
            <a:r>
              <a:rPr lang="en-US" b="1" dirty="0" err="1" smtClean="0"/>
              <a:t>QImage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714348" y="1714488"/>
            <a:ext cx="7858180" cy="452431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400" b="1" dirty="0" err="1" smtClean="0"/>
              <a:t>QImage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img</a:t>
            </a:r>
            <a:r>
              <a:rPr lang="ru-RU" sz="2400" b="1" dirty="0" smtClean="0"/>
              <a:t>  (“</a:t>
            </a:r>
            <a:r>
              <a:rPr lang="en-US" sz="2400" b="1" dirty="0" smtClean="0"/>
              <a:t>D</a:t>
            </a:r>
            <a:r>
              <a:rPr lang="ru-RU" sz="2400" b="1" dirty="0" smtClean="0"/>
              <a:t>:\\1.</a:t>
            </a:r>
            <a:r>
              <a:rPr lang="en-US" sz="2400" b="1" dirty="0" smtClean="0"/>
              <a:t>jpg</a:t>
            </a:r>
            <a:r>
              <a:rPr lang="ru-RU" sz="2400" b="1" dirty="0" smtClean="0"/>
              <a:t>”);</a:t>
            </a:r>
          </a:p>
          <a:p>
            <a:pPr fontAlgn="base"/>
            <a:endParaRPr lang="ru-RU" sz="2400" b="1" dirty="0" smtClean="0"/>
          </a:p>
          <a:p>
            <a:pPr fontAlgn="base"/>
            <a:endParaRPr lang="ru-RU" sz="2400" b="1" dirty="0" smtClean="0"/>
          </a:p>
          <a:p>
            <a:pPr fontAlgn="base"/>
            <a:r>
              <a:rPr lang="en-US" sz="2400" b="1" dirty="0" err="1" smtClean="0"/>
              <a:t>QImage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img</a:t>
            </a:r>
            <a:r>
              <a:rPr lang="ru-RU" sz="2400" b="1" dirty="0" smtClean="0"/>
              <a:t>;</a:t>
            </a:r>
            <a:endParaRPr lang="ru-RU" sz="2400" dirty="0" smtClean="0"/>
          </a:p>
          <a:p>
            <a:pPr fontAlgn="base"/>
            <a:r>
              <a:rPr lang="en-US" sz="2400" b="1" dirty="0" err="1" smtClean="0"/>
              <a:t>img</a:t>
            </a:r>
            <a:r>
              <a:rPr lang="ru-RU" sz="2400" b="1" dirty="0" smtClean="0"/>
              <a:t>.</a:t>
            </a:r>
            <a:r>
              <a:rPr lang="en-US" sz="2400" b="1" dirty="0" smtClean="0"/>
              <a:t>load</a:t>
            </a:r>
            <a:r>
              <a:rPr lang="ru-RU" sz="2400" b="1" dirty="0" smtClean="0"/>
              <a:t>(“</a:t>
            </a:r>
            <a:r>
              <a:rPr lang="en-US" sz="2400" b="1" dirty="0" smtClean="0"/>
              <a:t>D</a:t>
            </a:r>
            <a:r>
              <a:rPr lang="ru-RU" sz="2400" b="1" dirty="0" smtClean="0"/>
              <a:t>:\\1.</a:t>
            </a:r>
            <a:r>
              <a:rPr lang="en-US" sz="2400" b="1" dirty="0" smtClean="0"/>
              <a:t>jpg</a:t>
            </a:r>
            <a:r>
              <a:rPr lang="ru-RU" sz="2400" b="1" dirty="0" smtClean="0"/>
              <a:t>”);</a:t>
            </a:r>
          </a:p>
          <a:p>
            <a:pPr fontAlgn="base"/>
            <a:r>
              <a:rPr lang="ru-RU" sz="2400" dirty="0" smtClean="0"/>
              <a:t>Первым параметром передается имя файла, вторым формат. Формат файла обозначается строкой типа </a:t>
            </a:r>
            <a:r>
              <a:rPr lang="en-US" sz="2400" dirty="0" smtClean="0"/>
              <a:t>unsigned char</a:t>
            </a:r>
            <a:r>
              <a:rPr lang="ru-RU" sz="2400" dirty="0" smtClean="0"/>
              <a:t>*, принимающей одно из следующих значений: </a:t>
            </a:r>
            <a:r>
              <a:rPr lang="en-US" sz="2400" dirty="0" smtClean="0"/>
              <a:t>GIF</a:t>
            </a:r>
            <a:r>
              <a:rPr lang="ru-RU" sz="2400" dirty="0" smtClean="0"/>
              <a:t>, </a:t>
            </a:r>
            <a:r>
              <a:rPr lang="en-US" sz="2400" dirty="0" smtClean="0"/>
              <a:t>BMP</a:t>
            </a:r>
            <a:r>
              <a:rPr lang="ru-RU" sz="2400" dirty="0" smtClean="0"/>
              <a:t>, </a:t>
            </a:r>
            <a:r>
              <a:rPr lang="en-US" sz="2400" dirty="0" smtClean="0"/>
              <a:t>JPG</a:t>
            </a:r>
            <a:r>
              <a:rPr lang="ru-RU" sz="2400" dirty="0" smtClean="0"/>
              <a:t>, </a:t>
            </a:r>
            <a:r>
              <a:rPr lang="en-US" sz="2400" dirty="0" smtClean="0"/>
              <a:t>XMP</a:t>
            </a:r>
            <a:r>
              <a:rPr lang="ru-RU" sz="2400" dirty="0" smtClean="0"/>
              <a:t>, </a:t>
            </a:r>
            <a:r>
              <a:rPr lang="en-US" sz="2400" dirty="0" smtClean="0"/>
              <a:t>XBM </a:t>
            </a:r>
            <a:r>
              <a:rPr lang="ru-RU" sz="2400" dirty="0" smtClean="0"/>
              <a:t>или </a:t>
            </a:r>
            <a:r>
              <a:rPr lang="en-US" sz="2400" dirty="0" smtClean="0"/>
              <a:t>PNG</a:t>
            </a:r>
            <a:r>
              <a:rPr lang="ru-RU" sz="2400" dirty="0" smtClean="0"/>
              <a:t>. Если формат во втором параметре не указать, то класс </a:t>
            </a:r>
            <a:r>
              <a:rPr lang="en-US" sz="2400" dirty="0" err="1" smtClean="0"/>
              <a:t>QImage</a:t>
            </a:r>
            <a:r>
              <a:rPr lang="ru-RU" sz="2400" dirty="0" smtClean="0"/>
              <a:t> попытается распознать его самостоятельно. </a:t>
            </a:r>
          </a:p>
          <a:p>
            <a:pPr fontAlgn="base"/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dirty="0" smtClean="0"/>
              <a:t>Класс </a:t>
            </a:r>
            <a:r>
              <a:rPr lang="en-US" b="1" dirty="0" err="1" smtClean="0"/>
              <a:t>QImage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714348" y="1714488"/>
            <a:ext cx="7858180" cy="3416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400" b="1" dirty="0" err="1" smtClean="0"/>
              <a:t>QImage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img</a:t>
            </a:r>
            <a:r>
              <a:rPr lang="en-US" sz="2400" b="1" dirty="0" smtClean="0"/>
              <a:t>(320, 240, 32, </a:t>
            </a:r>
            <a:r>
              <a:rPr lang="en-US" sz="2400" b="1" dirty="0" err="1" smtClean="0"/>
              <a:t>QColor</a:t>
            </a:r>
            <a:r>
              <a:rPr lang="en-US" sz="2400" b="1" dirty="0" smtClean="0"/>
              <a:t>::blue);</a:t>
            </a:r>
            <a:endParaRPr lang="ru-RU" sz="2400" b="1" dirty="0" smtClean="0"/>
          </a:p>
          <a:p>
            <a:pPr fontAlgn="base"/>
            <a:r>
              <a:rPr lang="en-US" sz="2400" b="1" dirty="0" err="1" smtClean="0"/>
              <a:t>img</a:t>
            </a:r>
            <a:r>
              <a:rPr lang="ru-RU" sz="2400" b="1" dirty="0" smtClean="0"/>
              <a:t>.</a:t>
            </a:r>
            <a:r>
              <a:rPr lang="en-US" sz="2400" b="1" dirty="0" smtClean="0"/>
              <a:t>save</a:t>
            </a:r>
            <a:r>
              <a:rPr lang="ru-RU" sz="2400" b="1" dirty="0" smtClean="0"/>
              <a:t>(“1.</a:t>
            </a:r>
            <a:r>
              <a:rPr lang="en-US" sz="2400" b="1" dirty="0" smtClean="0"/>
              <a:t>jpg</a:t>
            </a:r>
            <a:r>
              <a:rPr lang="ru-RU" sz="2400" b="1" dirty="0" smtClean="0"/>
              <a:t>”,”</a:t>
            </a:r>
            <a:r>
              <a:rPr lang="en-US" sz="2400" b="1" dirty="0" smtClean="0"/>
              <a:t>JPG</a:t>
            </a:r>
            <a:r>
              <a:rPr lang="ru-RU" sz="2400" b="1" dirty="0" smtClean="0"/>
              <a:t>”,85);</a:t>
            </a:r>
          </a:p>
          <a:p>
            <a:pPr fontAlgn="base"/>
            <a:endParaRPr lang="ru-RU" sz="2400" dirty="0" smtClean="0"/>
          </a:p>
          <a:p>
            <a:pPr fontAlgn="base"/>
            <a:r>
              <a:rPr lang="ru-RU" sz="2400" dirty="0" smtClean="0"/>
              <a:t>С помощью метода </a:t>
            </a:r>
            <a:r>
              <a:rPr lang="en-US" sz="2400" b="1" dirty="0" smtClean="0"/>
              <a:t>save</a:t>
            </a:r>
            <a:r>
              <a:rPr lang="ru-RU" sz="2400" b="1" dirty="0" smtClean="0"/>
              <a:t>()</a:t>
            </a:r>
            <a:r>
              <a:rPr lang="ru-RU" sz="2400" dirty="0" smtClean="0"/>
              <a:t> можно сохранять растровое изображение из объекта класса </a:t>
            </a:r>
            <a:r>
              <a:rPr lang="en-US" sz="2400" b="1" dirty="0" err="1" smtClean="0"/>
              <a:t>QImage</a:t>
            </a:r>
            <a:r>
              <a:rPr lang="ru-RU" sz="2400" dirty="0" smtClean="0"/>
              <a:t> в файл. Первым параметром передается имя файла, вторым –формат для сохранения, третьим параметром можно передать значение качества. Оно варьируется в диапазоне от 0 до 100.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en-US" b="1" dirty="0" err="1" smtClean="0"/>
              <a:t>QPainter</a:t>
            </a:r>
            <a:r>
              <a:rPr lang="ru-RU" b="1" dirty="0" smtClean="0"/>
              <a:t>::</a:t>
            </a:r>
            <a:r>
              <a:rPr lang="en-US" b="1" dirty="0" err="1" smtClean="0"/>
              <a:t>drawImage</a:t>
            </a:r>
            <a:r>
              <a:rPr lang="ru-RU" b="1" dirty="0" smtClean="0"/>
              <a:t>()</a:t>
            </a:r>
            <a:r>
              <a:rPr lang="ru-RU" dirty="0" smtClean="0"/>
              <a:t>. 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2" name="Рисунок 11" descr="E:\презентации\Безымянный.png"/>
          <p:cNvPicPr/>
          <p:nvPr/>
        </p:nvPicPr>
        <p:blipFill>
          <a:blip r:embed="rId2" cstate="print"/>
          <a:srcRect l="1124" t="8000" r="6742" b="42666"/>
          <a:stretch>
            <a:fillRect/>
          </a:stretch>
        </p:blipFill>
        <p:spPr bwMode="auto">
          <a:xfrm>
            <a:off x="285720" y="1643050"/>
            <a:ext cx="771530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E:\презентации\Безымянный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428736"/>
            <a:ext cx="221457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Градиенты</a:t>
            </a:r>
          </a:p>
        </p:txBody>
      </p: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500034" y="1159784"/>
            <a:ext cx="8286808" cy="3046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QPushButton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{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color: green;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border: 1px solid black;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border-radius: 5px; 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background: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qlineargradient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(x1:0, y1:1, x2:0, y2: 0,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stop:1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(133,133,135),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                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stop:0.4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(31,31,33));</a:t>
            </a:r>
            <a:endParaRPr kumimoji="0" lang="ru-RU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}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D:\q\styl\Без имени-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4143380"/>
            <a:ext cx="228601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en-US" b="1" dirty="0" err="1" smtClean="0"/>
              <a:t>QPainter</a:t>
            </a:r>
            <a:r>
              <a:rPr lang="ru-RU" b="1" dirty="0" smtClean="0"/>
              <a:t>::</a:t>
            </a:r>
            <a:r>
              <a:rPr lang="en-US" b="1" dirty="0" err="1" smtClean="0"/>
              <a:t>drawImage</a:t>
            </a:r>
            <a:r>
              <a:rPr lang="ru-RU" b="1" dirty="0" smtClean="0"/>
              <a:t>()</a:t>
            </a:r>
            <a:r>
              <a:rPr lang="ru-RU" dirty="0" smtClean="0"/>
              <a:t>. 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143636" y="5929330"/>
            <a:ext cx="2624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QPainter</a:t>
            </a:r>
            <a:r>
              <a:rPr lang="ru-RU" b="1" dirty="0" smtClean="0"/>
              <a:t>::</a:t>
            </a:r>
            <a:r>
              <a:rPr lang="en-US" b="1" dirty="0" err="1" smtClean="0"/>
              <a:t>drawImage</a:t>
            </a:r>
            <a:r>
              <a:rPr lang="ru-RU" b="1" dirty="0" smtClean="0"/>
              <a:t>()</a:t>
            </a:r>
            <a:endParaRPr lang="ru-RU" dirty="0"/>
          </a:p>
        </p:txBody>
      </p:sp>
      <p:pic>
        <p:nvPicPr>
          <p:cNvPr id="12" name="Рисунок 11" descr="E:\презентации\Безымянный.png"/>
          <p:cNvPicPr/>
          <p:nvPr/>
        </p:nvPicPr>
        <p:blipFill>
          <a:blip r:embed="rId2" cstate="print"/>
          <a:srcRect l="1124" t="58667"/>
          <a:stretch>
            <a:fillRect/>
          </a:stretch>
        </p:blipFill>
        <p:spPr bwMode="auto">
          <a:xfrm>
            <a:off x="357158" y="1785926"/>
            <a:ext cx="771530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E:\презентации\Безымянный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428736"/>
            <a:ext cx="221457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Рисунок 5" descr="E:\презентации\Безымянный3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121468"/>
            <a:ext cx="4214842" cy="19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071538" y="2000240"/>
            <a:ext cx="157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fill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ru-RU" sz="2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Рисунок 7" descr="E:\презентации\Безымянный4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2357430"/>
            <a:ext cx="3087706" cy="290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714348" y="1643050"/>
            <a:ext cx="7143800" cy="34163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pixel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333333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QRgb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img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pixel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(250,100);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 smtClean="0">
              <a:solidFill>
                <a:srgbClr val="333333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setPixel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QRgb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=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qRgb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(200,100,0);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img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setPixel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(20,50,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rgb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9457" name="Рисунок 5" descr="Безымянный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357430"/>
            <a:ext cx="3214710" cy="3383905"/>
          </a:xfrm>
          <a:prstGeom prst="rect">
            <a:avLst/>
          </a:prstGeom>
          <a:noFill/>
        </p:spPr>
      </p:pic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4786314" y="3143248"/>
            <a:ext cx="2857520" cy="207170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 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invertPixels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()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Georgia" pitchFamily="18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scaled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()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Georg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mirrored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()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57158" y="1722394"/>
            <a:ext cx="77867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painter.drawImage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(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,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,img,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60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,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60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,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100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,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Times New Roman" pitchFamily="18" charset="0"/>
              </a:rPr>
              <a:t>50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Рисунок 5" descr="E:\презентации\Безымянный6.png"/>
          <p:cNvPicPr/>
          <p:nvPr/>
        </p:nvPicPr>
        <p:blipFill>
          <a:blip r:embed="rId2" cstate="print"/>
          <a:srcRect b="50704"/>
          <a:stretch>
            <a:fillRect/>
          </a:stretch>
        </p:blipFill>
        <p:spPr bwMode="auto">
          <a:xfrm>
            <a:off x="214282" y="1357298"/>
            <a:ext cx="835824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E:\презентации\Безымянный7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1500174"/>
            <a:ext cx="1752600" cy="186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Контекстно-независимое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Рисунок 5" descr="E:\презентации\Безымянный6.png"/>
          <p:cNvPicPr/>
          <p:nvPr/>
        </p:nvPicPr>
        <p:blipFill>
          <a:blip r:embed="rId2" cstate="print"/>
          <a:srcRect l="1064" t="49296"/>
          <a:stretch>
            <a:fillRect/>
          </a:stretch>
        </p:blipFill>
        <p:spPr bwMode="auto">
          <a:xfrm>
            <a:off x="214282" y="2500306"/>
            <a:ext cx="828680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E:\презентации\Безымянный7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3571876"/>
            <a:ext cx="1752600" cy="186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571604" y="1571612"/>
            <a:ext cx="5572164" cy="41312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</a:rPr>
              <a:t>QPixmap</a:t>
            </a:r>
            <a:endParaRPr lang="en-US" sz="3200" b="1" dirty="0" smtClean="0">
              <a:solidFill>
                <a:srgbClr val="333333"/>
              </a:solidFill>
              <a:latin typeface="Georgia" pitchFamily="18" charset="0"/>
              <a:ea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QPixmap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 pix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(300,300);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itchFamily="49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QPixmap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::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defaultDepth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()</a:t>
            </a:r>
            <a:endParaRPr lang="en-US" sz="2400" dirty="0" smtClean="0">
              <a:solidFill>
                <a:srgbClr val="333333"/>
              </a:solidFill>
              <a:latin typeface="Georg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QPixmap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 pix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(“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E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:\\1.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jpg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itchFamily="49" charset="0"/>
                <a:ea typeface="Times New Roman" pitchFamily="18" charset="0"/>
              </a:rPr>
              <a:t>”);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itchFamily="49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 smtClean="0">
              <a:solidFill>
                <a:srgbClr val="333333"/>
              </a:solidFill>
              <a:latin typeface="Consolas" pitchFamily="49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load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()</a:t>
            </a:r>
            <a:r>
              <a:rPr lang="en-US" sz="2400" b="1" dirty="0" smtClean="0">
                <a:solidFill>
                  <a:srgbClr val="333333"/>
                </a:solidFill>
                <a:latin typeface="Georgia" pitchFamily="18" charset="0"/>
                <a:ea typeface="Times New Roman" pitchFamily="18" charset="0"/>
                <a:cs typeface="Times New Roman" pitchFamily="18" charset="0"/>
              </a:rPr>
              <a:t>    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save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Georgia" pitchFamily="18" charset="0"/>
                <a:ea typeface="Times New Roman" pitchFamily="18" charset="0"/>
                <a:cs typeface="Times New Roman" pitchFamily="18" charset="0"/>
              </a:rPr>
              <a:t>()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1428736"/>
            <a:ext cx="277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QPainter</a:t>
            </a:r>
            <a:r>
              <a:rPr lang="ru-RU" b="1" dirty="0" smtClean="0"/>
              <a:t>::</a:t>
            </a:r>
            <a:r>
              <a:rPr lang="en-US" b="1" dirty="0" err="1" smtClean="0"/>
              <a:t>drawPixmap</a:t>
            </a:r>
            <a:r>
              <a:rPr lang="ru-RU" b="1" dirty="0" smtClean="0"/>
              <a:t>()</a:t>
            </a:r>
            <a:endParaRPr lang="ru-RU" dirty="0"/>
          </a:p>
        </p:txBody>
      </p:sp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571472" y="2000240"/>
            <a:ext cx="7143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QPainter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painter(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this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QPixmap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pix(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"D:\\q\\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pict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\\untitled\\1.jpg"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sz="2000" b="1" dirty="0" err="1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painter.drawPixmap</a:t>
            </a:r>
            <a:r>
              <a:rPr lang="ru-RU" sz="2000" b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ru-RU" sz="2000" b="1" dirty="0" smtClean="0">
                <a:solidFill>
                  <a:srgbClr val="808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0,0,pix</a:t>
            </a:r>
            <a:r>
              <a:rPr lang="ru-RU" sz="2000" b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500034" y="4643446"/>
            <a:ext cx="828680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QPainter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painter(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this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QPixmap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pix(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"D:\\q\\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pict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\\untitled\\1.jpg"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QRect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r(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0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0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pix.width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pix.height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()/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3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  <a:endParaRPr kumimoji="0" lang="ru-RU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sz="2000" b="1" dirty="0" err="1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painter.drawPixmap</a:t>
            </a:r>
            <a:r>
              <a:rPr lang="ru-RU" sz="2000" b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ru-RU" sz="2000" b="1" dirty="0" err="1" smtClean="0">
                <a:solidFill>
                  <a:srgbClr val="808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r,pix</a:t>
            </a:r>
            <a:r>
              <a:rPr lang="ru-RU" sz="2000" b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</a:p>
        </p:txBody>
      </p:sp>
      <p:pic>
        <p:nvPicPr>
          <p:cNvPr id="7" name="Рисунок 6" descr="D:\q\pict\Без имени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2" y="2714620"/>
            <a:ext cx="1993900" cy="215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28662" y="1857364"/>
            <a:ext cx="52863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QPixmapCache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insert</a:t>
            </a: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ru-RU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find</a:t>
            </a:r>
            <a:r>
              <a:rPr lang="ru-RU" sz="2400" b="1" dirty="0" smtClean="0">
                <a:latin typeface="Arial" pitchFamily="34" charset="0"/>
                <a:cs typeface="Arial" pitchFamily="34" charset="0"/>
              </a:rPr>
              <a:t>()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14744" y="128586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 smtClean="0"/>
              <a:t>setMask</a:t>
            </a:r>
            <a:r>
              <a:rPr lang="ru-RU" b="1" dirty="0" smtClean="0"/>
              <a:t>()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Рисунок 4" descr="D:\q\wind\Без имени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714488"/>
            <a:ext cx="6269341" cy="465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Фон </a:t>
            </a:r>
            <a:r>
              <a:rPr lang="ru-RU" sz="29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виджета</a:t>
            </a:r>
            <a:endParaRPr lang="ru-RU" sz="29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7158" y="1571612"/>
            <a:ext cx="678661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QLineEdit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background-image: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url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(D:/q/1.png);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QMainWindow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background-color: blue;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Рисунок 5" descr="D:\q\styl\Без имени6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2428868"/>
            <a:ext cx="4191754" cy="392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Рисунок 5" descr="D:\q\wind\Без имени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428736"/>
            <a:ext cx="814393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q\wind\Без имени2.jpg"/>
          <p:cNvPicPr/>
          <p:nvPr/>
        </p:nvPicPr>
        <p:blipFill>
          <a:blip r:embed="rId2" cstate="print"/>
          <a:srcRect t="26374" b="40659"/>
          <a:stretch>
            <a:fillRect/>
          </a:stretch>
        </p:blipFill>
        <p:spPr bwMode="auto">
          <a:xfrm>
            <a:off x="285720" y="1643050"/>
            <a:ext cx="828680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q\wind\Без имени2.jpg"/>
          <p:cNvPicPr/>
          <p:nvPr/>
        </p:nvPicPr>
        <p:blipFill>
          <a:blip r:embed="rId2" cstate="print"/>
          <a:srcRect l="1042" t="59341"/>
          <a:stretch>
            <a:fillRect/>
          </a:stretch>
        </p:blipFill>
        <p:spPr bwMode="auto">
          <a:xfrm>
            <a:off x="571472" y="1500174"/>
            <a:ext cx="835824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4" name="Рисунок 3" descr="D:\q\wind\Без имени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357298"/>
            <a:ext cx="5516117" cy="484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Контекстно-зависимое представление растровых изображений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285720" y="2143116"/>
            <a:ext cx="8715436" cy="220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public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: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Window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QWidget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*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pwgt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=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0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      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: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QLabel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(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pwgt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,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Qt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::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FramelessWindowHint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|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Qt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::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Window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Times New Roman" pitchFamily="18" charset="0"/>
                <a:cs typeface="Courier New" pitchFamily="49" charset="0"/>
              </a:rPr>
              <a:t>)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{}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Графическое представление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1357298"/>
            <a:ext cx="85725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Графическое представление – это инструмент для управления и взаимодействия с большим количеством элементов двумерных изображений, включая их визуальное увеличение/уменьшение и поворот. Кроме того, оно берет на себя также и обнаружение столкновений.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C:\Users\Домовой\Documents\Работа\ЧМВ_новое\ЛЕКЦИИ\презентации\pic4-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2857496"/>
            <a:ext cx="371477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Графическое представление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1357298"/>
            <a:ext cx="857256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Модель данных, сцена, реализована с помощью объекта класса </a:t>
            </a:r>
            <a:r>
              <a:rPr lang="ru-RU" sz="2400" b="1" dirty="0" err="1" smtClean="0"/>
              <a:t>QGraphicsScen</a:t>
            </a:r>
            <a:r>
              <a:rPr lang="ru-RU" sz="2400" dirty="0" err="1" smtClean="0"/>
              <a:t>e</a:t>
            </a:r>
            <a:r>
              <a:rPr lang="ru-RU" sz="2400" dirty="0" smtClean="0"/>
              <a:t>. Элементами модели данных являются графические примитивы (геометрические фигуры и растровые изображения). </a:t>
            </a:r>
          </a:p>
          <a:p>
            <a:endParaRPr lang="ru-RU" sz="2400" dirty="0" smtClean="0"/>
          </a:p>
          <a:p>
            <a:r>
              <a:rPr lang="ru-RU" sz="2400" dirty="0" smtClean="0"/>
              <a:t>Все графические примитивы реализованы с помощью классов-потомков класса </a:t>
            </a:r>
            <a:r>
              <a:rPr lang="ru-RU" sz="2400" b="1" dirty="0" err="1" smtClean="0"/>
              <a:t>QGraphicsItem</a:t>
            </a:r>
            <a:r>
              <a:rPr lang="ru-RU" sz="2400" dirty="0" smtClean="0"/>
              <a:t>. 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Графическая сцена — это данные, для отображения которых используется вид (</a:t>
            </a:r>
            <a:r>
              <a:rPr lang="ru-RU" sz="2400" b="1" dirty="0" err="1" smtClean="0"/>
              <a:t>QGraphiscView</a:t>
            </a:r>
            <a:r>
              <a:rPr lang="ru-RU" sz="2400" dirty="0" smtClean="0"/>
              <a:t>).</a:t>
            </a:r>
          </a:p>
          <a:p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Сцена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1357298"/>
            <a:ext cx="8572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Объект сцены – представляет собой контейнер, содержащий в себе объекты, которые созданы от классов, наследующих </a:t>
            </a:r>
            <a:r>
              <a:rPr lang="en-US" sz="2400" dirty="0" err="1" smtClean="0"/>
              <a:t>QGraphicsItem</a:t>
            </a:r>
            <a:r>
              <a:rPr lang="ru-RU" sz="2400" dirty="0" smtClean="0"/>
              <a:t>. Эти объекты являются данными без графического представления. Элементы добавляются на сцену при помощи метода </a:t>
            </a:r>
            <a:r>
              <a:rPr lang="ru-RU" sz="2400" b="1" dirty="0" err="1" smtClean="0"/>
              <a:t>addItem</a:t>
            </a:r>
            <a:r>
              <a:rPr lang="ru-RU" sz="2400" b="1" dirty="0" smtClean="0"/>
              <a:t>()</a:t>
            </a:r>
            <a:r>
              <a:rPr lang="ru-RU" sz="2400" dirty="0" smtClean="0"/>
              <a:t>.</a:t>
            </a:r>
          </a:p>
          <a:p>
            <a:endParaRPr lang="ru-RU" sz="2400" dirty="0" smtClean="0"/>
          </a:p>
          <a:p>
            <a:r>
              <a:rPr lang="ru-RU" sz="2400" dirty="0" smtClean="0"/>
              <a:t>овал (методом </a:t>
            </a:r>
            <a:r>
              <a:rPr lang="ru-RU" sz="2400" b="1" dirty="0" err="1" smtClean="0"/>
              <a:t>addEllipse</a:t>
            </a:r>
            <a:r>
              <a:rPr lang="ru-RU" sz="2400" b="1" dirty="0" smtClean="0"/>
              <a:t>()</a:t>
            </a:r>
            <a:r>
              <a:rPr lang="ru-RU" sz="2400" dirty="0" smtClean="0"/>
              <a:t>), </a:t>
            </a:r>
          </a:p>
          <a:p>
            <a:r>
              <a:rPr lang="ru-RU" sz="2400" dirty="0" smtClean="0"/>
              <a:t>текст (методом </a:t>
            </a:r>
            <a:r>
              <a:rPr lang="ru-RU" sz="2400" b="1" dirty="0" err="1" smtClean="0"/>
              <a:t>addText</a:t>
            </a:r>
            <a:r>
              <a:rPr lang="ru-RU" sz="2400" b="1" dirty="0" smtClean="0"/>
              <a:t>()</a:t>
            </a:r>
            <a:r>
              <a:rPr lang="ru-RU" sz="2400" dirty="0" smtClean="0"/>
              <a:t>), </a:t>
            </a:r>
          </a:p>
          <a:p>
            <a:r>
              <a:rPr lang="ru-RU" sz="2400" dirty="0" smtClean="0"/>
              <a:t>линия (методом </a:t>
            </a:r>
            <a:r>
              <a:rPr lang="ru-RU" sz="2400" b="1" dirty="0" err="1" smtClean="0"/>
              <a:t>addLine</a:t>
            </a:r>
            <a:r>
              <a:rPr lang="ru-RU" sz="2400" b="1" dirty="0" smtClean="0"/>
              <a:t>()</a:t>
            </a:r>
            <a:r>
              <a:rPr lang="ru-RU" sz="2400" dirty="0" smtClean="0"/>
              <a:t>) </a:t>
            </a:r>
          </a:p>
          <a:p>
            <a:endParaRPr lang="ru-RU" sz="2400" b="1" dirty="0" smtClean="0"/>
          </a:p>
          <a:p>
            <a:r>
              <a:rPr lang="en-US" sz="2400" b="1" dirty="0" smtClean="0"/>
              <a:t>items</a:t>
            </a:r>
            <a:r>
              <a:rPr lang="ru-RU" sz="2400" b="1" dirty="0" smtClean="0"/>
              <a:t>()</a:t>
            </a:r>
          </a:p>
          <a:p>
            <a:r>
              <a:rPr lang="en-US" sz="2400" b="1" dirty="0" err="1" smtClean="0"/>
              <a:t>itemAt</a:t>
            </a:r>
            <a:r>
              <a:rPr lang="ru-RU" sz="2400" b="1" dirty="0" smtClean="0"/>
              <a:t>() </a:t>
            </a:r>
            <a:r>
              <a:rPr lang="ru-RU" sz="2400" dirty="0" smtClean="0"/>
              <a:t>возвращает самый верхний элемент, находящийся на заданных координатах.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Представление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4655" r="18459" b="43429"/>
          <a:stretch>
            <a:fillRect/>
          </a:stretch>
        </p:blipFill>
        <p:spPr bwMode="auto">
          <a:xfrm>
            <a:off x="714348" y="1285861"/>
            <a:ext cx="764386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Элемент</a:t>
            </a:r>
            <a:endParaRPr lang="ru-RU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571612"/>
            <a:ext cx="91440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Установка местоположения методом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setPos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Скрытие и показ: методы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hide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show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();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Установка доступного/недоступного состояния с помощью метода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setEnable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();</a:t>
            </a:r>
            <a:endParaRPr kumimoji="0" lang="ru-RU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Трансформация: производится при помощи метода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setTransformation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(),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в который передается объект класса, ответственного за трансформации (Класс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QTransform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Перерисовка –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paint()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Директивы</a:t>
            </a: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642910" y="1714488"/>
            <a:ext cx="7929618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QLineEdit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QLabel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QPushButton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{color: red}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PushButton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color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red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QLabel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MyLabel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 l="21830" r="45746" b="42857"/>
          <a:stretch>
            <a:fillRect/>
          </a:stretch>
        </p:blipFill>
        <p:spPr bwMode="auto">
          <a:xfrm>
            <a:off x="1285852" y="1214422"/>
            <a:ext cx="6215106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4077" t="23429" r="44126" b="66935"/>
          <a:stretch>
            <a:fillRect/>
          </a:stretch>
        </p:blipFill>
        <p:spPr bwMode="auto">
          <a:xfrm>
            <a:off x="0" y="1785926"/>
            <a:ext cx="885828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 l="25114" t="33546" r="33066" b="52000"/>
          <a:stretch>
            <a:fillRect/>
          </a:stretch>
        </p:blipFill>
        <p:spPr bwMode="auto">
          <a:xfrm>
            <a:off x="214282" y="2071678"/>
            <a:ext cx="892971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rcRect l="24238" t="27714" r="32263" b="45143"/>
          <a:stretch>
            <a:fillRect/>
          </a:stretch>
        </p:blipFill>
        <p:spPr bwMode="auto">
          <a:xfrm>
            <a:off x="0" y="2143116"/>
            <a:ext cx="914400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4" name="Рисунок 3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4422"/>
            <a:ext cx="442915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357298"/>
            <a:ext cx="278605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0" y="5357826"/>
            <a:ext cx="829586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QGraphicsScene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*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scene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new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QGraphicsScene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ui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-&gt;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graphicsView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-&gt;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setScene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(scene);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7" name="Рисунок 6" descr="C:\Users\Домовой\Documents\Работа\ЧМВ_новое\ЛЕКЦИИ\презентации\Untitled-1.jpg"/>
          <p:cNvPicPr/>
          <p:nvPr/>
        </p:nvPicPr>
        <p:blipFill>
          <a:blip r:embed="rId2"/>
          <a:srcRect t="40597"/>
          <a:stretch>
            <a:fillRect/>
          </a:stretch>
        </p:blipFill>
        <p:spPr bwMode="auto">
          <a:xfrm>
            <a:off x="0" y="857232"/>
            <a:ext cx="9144000" cy="521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428736"/>
            <a:ext cx="85011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addPixmap</a:t>
            </a:r>
            <a:r>
              <a:rPr lang="ru-RU" sz="2400" b="1" dirty="0" smtClean="0"/>
              <a:t>(</a:t>
            </a:r>
            <a:r>
              <a:rPr lang="ru-RU" sz="2400" b="1" dirty="0" err="1" smtClean="0"/>
              <a:t>const</a:t>
            </a:r>
            <a:r>
              <a:rPr lang="ru-RU" sz="2400" b="1" dirty="0" smtClean="0"/>
              <a:t> </a:t>
            </a:r>
            <a:r>
              <a:rPr lang="ru-RU" sz="2400" b="1" u="sng" dirty="0" err="1" smtClean="0">
                <a:hlinkClick r:id="rId2"/>
              </a:rPr>
              <a:t>QPixmap</a:t>
            </a:r>
            <a:r>
              <a:rPr lang="ru-RU" sz="2400" b="1" dirty="0" smtClean="0"/>
              <a:t> &amp;</a:t>
            </a:r>
            <a:r>
              <a:rPr lang="ru-RU" sz="2400" b="1" i="1" dirty="0" err="1" smtClean="0"/>
              <a:t>pixmap</a:t>
            </a:r>
            <a:r>
              <a:rPr lang="ru-RU" sz="2400" b="1" dirty="0" smtClean="0"/>
              <a:t>)</a:t>
            </a:r>
          </a:p>
          <a:p>
            <a:r>
              <a:rPr lang="ru-RU" sz="2400" dirty="0" smtClean="0"/>
              <a:t> </a:t>
            </a:r>
          </a:p>
          <a:p>
            <a:r>
              <a:rPr lang="en-US" sz="2400" b="1" dirty="0" err="1" smtClean="0"/>
              <a:t>addEllipse</a:t>
            </a:r>
            <a:r>
              <a:rPr lang="en-US" sz="2400" dirty="0" smtClean="0"/>
              <a:t>(</a:t>
            </a:r>
            <a:r>
              <a:rPr lang="en-US" sz="2400" u="sng" dirty="0" err="1" smtClean="0">
                <a:hlinkClick r:id="rId3"/>
              </a:rPr>
              <a:t>qreal</a:t>
            </a:r>
            <a:r>
              <a:rPr lang="en-US" sz="2400" i="1" dirty="0" smtClean="0"/>
              <a:t> x</a:t>
            </a:r>
            <a:r>
              <a:rPr lang="en-US" sz="2400" dirty="0" smtClean="0"/>
              <a:t>, </a:t>
            </a:r>
            <a:r>
              <a:rPr lang="en-US" sz="2400" u="sng" dirty="0" err="1" smtClean="0">
                <a:hlinkClick r:id="rId3"/>
              </a:rPr>
              <a:t>qreal</a:t>
            </a:r>
            <a:r>
              <a:rPr lang="en-US" sz="2400" i="1" dirty="0" smtClean="0"/>
              <a:t> y</a:t>
            </a:r>
            <a:r>
              <a:rPr lang="en-US" sz="2400" dirty="0" smtClean="0"/>
              <a:t>, </a:t>
            </a:r>
            <a:r>
              <a:rPr lang="en-US" sz="2400" u="sng" dirty="0" err="1" smtClean="0">
                <a:hlinkClick r:id="rId3"/>
              </a:rPr>
              <a:t>qreal</a:t>
            </a:r>
            <a:r>
              <a:rPr lang="en-US" sz="2400" i="1" dirty="0" err="1" smtClean="0"/>
              <a:t>w</a:t>
            </a:r>
            <a:r>
              <a:rPr lang="en-US" sz="2400" dirty="0" smtClean="0"/>
              <a:t>, </a:t>
            </a:r>
            <a:r>
              <a:rPr lang="en-US" sz="2400" u="sng" dirty="0" err="1" smtClean="0">
                <a:hlinkClick r:id="rId3"/>
              </a:rPr>
              <a:t>qreal</a:t>
            </a:r>
            <a:r>
              <a:rPr lang="en-US" sz="2400" i="1" dirty="0" smtClean="0"/>
              <a:t> h</a:t>
            </a:r>
            <a:r>
              <a:rPr lang="en-US" sz="2400" dirty="0" smtClean="0"/>
              <a:t>, const </a:t>
            </a:r>
            <a:r>
              <a:rPr lang="en-US" sz="2400" u="sng" dirty="0" err="1" smtClean="0">
                <a:hlinkClick r:id="rId4"/>
              </a:rPr>
              <a:t>QPen</a:t>
            </a:r>
            <a:r>
              <a:rPr lang="en-US" sz="2400" dirty="0" smtClean="0"/>
              <a:t> &amp;</a:t>
            </a:r>
            <a:r>
              <a:rPr lang="en-US" sz="2400" i="1" dirty="0" smtClean="0"/>
              <a:t> pen</a:t>
            </a:r>
            <a:r>
              <a:rPr lang="en-US" sz="2400" dirty="0" smtClean="0"/>
              <a:t> = </a:t>
            </a:r>
            <a:r>
              <a:rPr lang="en-US" sz="2400" dirty="0" err="1" smtClean="0"/>
              <a:t>QPen</a:t>
            </a:r>
            <a:r>
              <a:rPr lang="en-US" sz="2400" dirty="0" smtClean="0"/>
              <a:t>(), </a:t>
            </a:r>
            <a:r>
              <a:rPr lang="en-US" sz="2400" dirty="0" err="1" smtClean="0"/>
              <a:t>const</a:t>
            </a:r>
            <a:r>
              <a:rPr lang="en-US" sz="2400" u="sng" dirty="0" err="1" smtClean="0">
                <a:hlinkClick r:id="rId5"/>
              </a:rPr>
              <a:t>QBrush</a:t>
            </a:r>
            <a:r>
              <a:rPr lang="en-US" sz="2400" dirty="0" smtClean="0"/>
              <a:t> &amp;</a:t>
            </a:r>
            <a:r>
              <a:rPr lang="en-US" sz="2400" i="1" dirty="0" smtClean="0"/>
              <a:t> brush</a:t>
            </a:r>
            <a:r>
              <a:rPr lang="en-US" sz="2400" dirty="0" smtClean="0"/>
              <a:t> = </a:t>
            </a:r>
            <a:r>
              <a:rPr lang="en-US" sz="2400" dirty="0" err="1" smtClean="0"/>
              <a:t>QBrush</a:t>
            </a:r>
            <a:r>
              <a:rPr lang="en-US" sz="2400" dirty="0" smtClean="0"/>
              <a:t>())</a:t>
            </a:r>
            <a:endParaRPr lang="ru-RU" sz="2400" dirty="0" smtClean="0"/>
          </a:p>
          <a:p>
            <a:endParaRPr lang="ru-RU" sz="2400" dirty="0" smtClean="0"/>
          </a:p>
          <a:p>
            <a:r>
              <a:rPr lang="en-US" sz="2400" b="1" u="sng" dirty="0" err="1" smtClean="0">
                <a:hlinkClick r:id="rId6"/>
              </a:rPr>
              <a:t>QRectF</a:t>
            </a:r>
            <a:r>
              <a:rPr lang="en-US" sz="2400" dirty="0" smtClean="0"/>
              <a:t>(</a:t>
            </a:r>
            <a:r>
              <a:rPr lang="en-US" sz="2400" dirty="0" err="1" smtClean="0"/>
              <a:t>qreal</a:t>
            </a:r>
            <a:r>
              <a:rPr lang="en-US" sz="2400" i="1" dirty="0" smtClean="0"/>
              <a:t> x</a:t>
            </a:r>
            <a:r>
              <a:rPr lang="en-US" sz="2400" dirty="0" smtClean="0"/>
              <a:t>, </a:t>
            </a:r>
            <a:r>
              <a:rPr lang="en-US" sz="2400" dirty="0" err="1" smtClean="0"/>
              <a:t>qreal</a:t>
            </a:r>
            <a:r>
              <a:rPr lang="en-US" sz="2400" i="1" dirty="0" smtClean="0"/>
              <a:t> y</a:t>
            </a:r>
            <a:r>
              <a:rPr lang="en-US" sz="2400" dirty="0" smtClean="0"/>
              <a:t>, </a:t>
            </a:r>
            <a:r>
              <a:rPr lang="en-US" sz="2400" dirty="0" err="1" smtClean="0"/>
              <a:t>qreal</a:t>
            </a:r>
            <a:r>
              <a:rPr lang="en-US" sz="2400" i="1" dirty="0" smtClean="0"/>
              <a:t> width</a:t>
            </a:r>
            <a:r>
              <a:rPr lang="en-US" sz="2400" dirty="0" smtClean="0"/>
              <a:t>, </a:t>
            </a:r>
            <a:r>
              <a:rPr lang="en-US" sz="2400" dirty="0" err="1" smtClean="0"/>
              <a:t>qreal</a:t>
            </a:r>
            <a:r>
              <a:rPr lang="en-US" sz="2400" i="1" dirty="0" smtClean="0"/>
              <a:t> height</a:t>
            </a:r>
            <a:r>
              <a:rPr lang="en-US" sz="2400" dirty="0" smtClean="0"/>
              <a:t>) </a:t>
            </a:r>
            <a:endParaRPr lang="ru-RU" sz="2400" dirty="0" smtClean="0"/>
          </a:p>
          <a:p>
            <a:r>
              <a:rPr lang="ru-RU" sz="2400" dirty="0" smtClean="0"/>
              <a:t>определяет прямоугольник (</a:t>
            </a:r>
            <a:r>
              <a:rPr lang="en-US" sz="2400" dirty="0" err="1" smtClean="0"/>
              <a:t>QRectF</a:t>
            </a:r>
            <a:r>
              <a:rPr lang="ru-RU" sz="2400" dirty="0" smtClean="0"/>
              <a:t>) внутри которого расположен наш элемент. Этот метод нужен для того, чтобы графическая сцена могла вовремя понять, что элемент необходимо перерисовать;</a:t>
            </a:r>
          </a:p>
          <a:p>
            <a:endParaRPr lang="ru-RU" sz="2400" dirty="0" smtClean="0"/>
          </a:p>
          <a:p>
            <a:r>
              <a:rPr lang="en-US" sz="2400" b="1" dirty="0" err="1" smtClean="0"/>
              <a:t>addText</a:t>
            </a:r>
            <a:r>
              <a:rPr lang="en-US" sz="2400" b="1" dirty="0" smtClean="0"/>
              <a:t>(const</a:t>
            </a:r>
            <a:r>
              <a:rPr lang="en-US" b="1" dirty="0" smtClean="0"/>
              <a:t> </a:t>
            </a:r>
            <a:r>
              <a:rPr lang="en-US" b="1" u="sng" dirty="0" err="1" smtClean="0">
                <a:hlinkClick r:id="rId7"/>
              </a:rPr>
              <a:t>QString</a:t>
            </a:r>
            <a:r>
              <a:rPr lang="en-US" b="1" dirty="0" smtClean="0"/>
              <a:t> &amp;</a:t>
            </a:r>
            <a:r>
              <a:rPr lang="en-US" b="1" i="1" dirty="0" smtClean="0"/>
              <a:t> text</a:t>
            </a:r>
            <a:r>
              <a:rPr lang="en-US" b="1" dirty="0" smtClean="0"/>
              <a:t>, const </a:t>
            </a:r>
            <a:r>
              <a:rPr lang="en-US" b="1" u="sng" dirty="0" err="1" smtClean="0">
                <a:hlinkClick r:id="rId8"/>
              </a:rPr>
              <a:t>QFont</a:t>
            </a:r>
            <a:r>
              <a:rPr lang="en-US" b="1" dirty="0" smtClean="0"/>
              <a:t> &amp;</a:t>
            </a:r>
            <a:r>
              <a:rPr lang="en-US" b="1" i="1" dirty="0" smtClean="0"/>
              <a:t> font</a:t>
            </a:r>
            <a:r>
              <a:rPr lang="en-US" b="1" dirty="0" smtClean="0"/>
              <a:t> = </a:t>
            </a:r>
            <a:r>
              <a:rPr lang="en-US" b="1" dirty="0" err="1" smtClean="0"/>
              <a:t>QFont</a:t>
            </a:r>
            <a:r>
              <a:rPr lang="en-US" b="1" dirty="0" smtClean="0"/>
              <a:t>())</a:t>
            </a:r>
            <a:endParaRPr lang="ru-RU" b="1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2984"/>
            <a:ext cx="5014942" cy="420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5429256" y="1285860"/>
            <a:ext cx="350043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Координаты, которые мы указали при добавлении эллипса, являются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координатами модели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а не графического окна. При отображении модели объектом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QGraphicsView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они будут автоматически переведены в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координаты окна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QGraphicsView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643182"/>
            <a:ext cx="864399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pic>
        <p:nvPicPr>
          <p:cNvPr id="4" name="Рисунок 3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214422"/>
            <a:ext cx="6572296" cy="514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Применение стиля к собственному классу</a:t>
            </a:r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428596" y="1335274"/>
            <a:ext cx="821537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Namespase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My {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Class My : public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QWidget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{…..}; }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/*.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qss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*/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 {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color: red;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background-color: blue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1472" y="4643446"/>
            <a:ext cx="173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:</a:t>
            </a:r>
            <a:r>
              <a:rPr lang="ru-RU" b="1" dirty="0" smtClean="0"/>
              <a:t>/* </a:t>
            </a:r>
            <a:r>
              <a:rPr lang="ru-RU" b="1" dirty="0" err="1" smtClean="0"/>
              <a:t>коммент</a:t>
            </a:r>
            <a:r>
              <a:rPr lang="ru-RU" b="1" dirty="0" smtClean="0"/>
              <a:t> */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2945" name="Рисунок 5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3734259" cy="3571900"/>
          </a:xfrm>
          <a:prstGeom prst="rect">
            <a:avLst/>
          </a:prstGeom>
          <a:noFill/>
        </p:spPr>
      </p:pic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57158" y="5072074"/>
            <a:ext cx="87868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textItem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-&gt;</a:t>
            </a:r>
            <a:r>
              <a:rPr kumimoji="0" lang="ru-RU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setTextInteractionFlags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ru-RU" sz="32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Qt</a:t>
            </a:r>
            <a:r>
              <a:rPr kumimoji="0" lang="ru-RU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::</a:t>
            </a:r>
            <a:r>
              <a:rPr kumimoji="0" lang="ru-RU" sz="32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TextEditable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);</a:t>
            </a: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Пример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428596" y="5286388"/>
            <a:ext cx="75724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 smtClean="0"/>
              <a:t>textItem</a:t>
            </a:r>
            <a:r>
              <a:rPr lang="ru-RU" sz="2800" dirty="0" smtClean="0"/>
              <a:t>-&gt;</a:t>
            </a:r>
            <a:r>
              <a:rPr lang="ru-RU" sz="2800" dirty="0" err="1" smtClean="0"/>
              <a:t>setTextWidth</a:t>
            </a:r>
            <a:r>
              <a:rPr lang="ru-RU" sz="2800" dirty="0" smtClean="0"/>
              <a:t>(10);</a:t>
            </a:r>
            <a:endParaRPr lang="ru-RU" sz="2800" dirty="0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4422"/>
            <a:ext cx="500066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Добавление </a:t>
            </a:r>
            <a:r>
              <a:rPr lang="ru-RU" b="1" dirty="0" err="1" smtClean="0"/>
              <a:t>виджета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285720" y="1500174"/>
            <a:ext cx="8429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addWidget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u="sng" dirty="0" err="1" smtClean="0">
                <a:latin typeface="Times New Roman" pitchFamily="18" charset="0"/>
                <a:cs typeface="Times New Roman" pitchFamily="18" charset="0"/>
                <a:hlinkClick r:id="rId2"/>
              </a:rPr>
              <a:t>QWidget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 *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widget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2400" b="1" u="sng" dirty="0" err="1" smtClean="0">
                <a:latin typeface="Times New Roman" pitchFamily="18" charset="0"/>
                <a:cs typeface="Times New Roman" pitchFamily="18" charset="0"/>
                <a:hlinkClick r:id="rId3"/>
              </a:rPr>
              <a:t>Qt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::</a:t>
            </a:r>
            <a:r>
              <a:rPr lang="en-US" sz="2400" b="1" u="sng" dirty="0" err="1" smtClean="0">
                <a:latin typeface="Times New Roman" pitchFamily="18" charset="0"/>
                <a:cs typeface="Times New Roman" pitchFamily="18" charset="0"/>
                <a:hlinkClick r:id="rId3"/>
              </a:rPr>
              <a:t>WindowFlags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wFlags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 = 0)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C:\Users\Домовой\Documents\Работа\ЧМВ_новое\ЛЕКЦИИ\презентации\Untitled-1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00438"/>
            <a:ext cx="8858280" cy="183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Добавление </a:t>
            </a:r>
            <a:r>
              <a:rPr lang="ru-RU" b="1" dirty="0" err="1" smtClean="0"/>
              <a:t>виджета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142984"/>
            <a:ext cx="621510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Добавление </a:t>
            </a:r>
            <a:r>
              <a:rPr lang="ru-RU" b="1" dirty="0" err="1" smtClean="0"/>
              <a:t>виджета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071546"/>
            <a:ext cx="7143800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Трансформация </a:t>
            </a:r>
            <a:r>
              <a:rPr lang="ru-RU" b="1" dirty="0" err="1" smtClean="0"/>
              <a:t>виджета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14554"/>
            <a:ext cx="8858280" cy="29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Добавление и трансформация </a:t>
            </a:r>
            <a:r>
              <a:rPr lang="ru-RU" b="1" dirty="0" err="1" smtClean="0"/>
              <a:t>виджета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/>
          <p:cNvPicPr/>
          <p:nvPr/>
        </p:nvPicPr>
        <p:blipFill>
          <a:blip r:embed="rId2"/>
          <a:srcRect l="24890" t="32940" r="40398" b="46354"/>
          <a:stretch>
            <a:fillRect/>
          </a:stretch>
        </p:blipFill>
        <p:spPr bwMode="auto">
          <a:xfrm>
            <a:off x="357158" y="1142984"/>
            <a:ext cx="792961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/>
          <a:srcRect l="23114" r="47512" b="40286"/>
          <a:stretch>
            <a:fillRect/>
          </a:stretch>
        </p:blipFill>
        <p:spPr bwMode="auto">
          <a:xfrm>
            <a:off x="6215074" y="3643314"/>
            <a:ext cx="192879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Создание игры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 descr="C:\Users\Домовой\Documents\Работа\ЧМВ_новое\ЛЕКЦИИ\презентации\Untitled-1.jpg"/>
          <p:cNvPicPr/>
          <p:nvPr/>
        </p:nvPicPr>
        <p:blipFill>
          <a:blip r:embed="rId2"/>
          <a:srcRect r="10349" b="42166"/>
          <a:stretch>
            <a:fillRect/>
          </a:stretch>
        </p:blipFill>
        <p:spPr bwMode="auto">
          <a:xfrm>
            <a:off x="500034" y="857232"/>
            <a:ext cx="7572428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Создание игры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/>
          <a:srcRect l="7461" t="56971" r="2542" b="2404"/>
          <a:stretch>
            <a:fillRect/>
          </a:stretch>
        </p:blipFill>
        <p:spPr bwMode="auto">
          <a:xfrm>
            <a:off x="571440" y="1928802"/>
            <a:ext cx="857256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Создание игры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8715404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9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Изменение </a:t>
            </a:r>
            <a:r>
              <a:rPr lang="ru-RU" sz="29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подэлементов</a:t>
            </a:r>
            <a:endParaRPr lang="ru-RU" sz="29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357158" y="1714488"/>
            <a:ext cx="81439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QComboBox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::drop-down {image: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url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(D:/q/styl/3.png)}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Рисунок 5" descr="D:\q\styl\Без имени-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792804"/>
            <a:ext cx="3145056" cy="263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Создание игры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357298"/>
            <a:ext cx="535785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dirty="0" smtClean="0"/>
              <a:t>Game</a:t>
            </a:r>
            <a:r>
              <a:rPr lang="ru-RU" b="1" dirty="0" smtClean="0"/>
              <a:t>_</a:t>
            </a:r>
            <a:r>
              <a:rPr lang="en-US" b="1" dirty="0" smtClean="0"/>
              <a:t>Scene</a:t>
            </a:r>
            <a:r>
              <a:rPr lang="ru-RU" b="1" dirty="0" smtClean="0"/>
              <a:t>.</a:t>
            </a:r>
            <a:r>
              <a:rPr lang="en-US" b="1" dirty="0" err="1" smtClean="0"/>
              <a:t>cpp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 descr="C:\Users\Домовой\Documents\Работа\ЧМВ_новое\ЛЕКЦИИ\презентации\Untitled-1.jpg"/>
          <p:cNvPicPr/>
          <p:nvPr/>
        </p:nvPicPr>
        <p:blipFill>
          <a:blip r:embed="rId2"/>
          <a:srcRect l="1287" t="53649"/>
          <a:stretch>
            <a:fillRect/>
          </a:stretch>
        </p:blipFill>
        <p:spPr bwMode="auto">
          <a:xfrm>
            <a:off x="0" y="2143116"/>
            <a:ext cx="914399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/>
              <a:t>Движение собаки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 r="31250" b="1724"/>
          <a:stretch>
            <a:fillRect/>
          </a:stretch>
        </p:blipFill>
        <p:spPr bwMode="auto">
          <a:xfrm>
            <a:off x="0" y="1571613"/>
            <a:ext cx="8786842" cy="414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/>
              <a:t>makeWalls</a:t>
            </a:r>
            <a:r>
              <a:rPr lang="ru-RU" dirty="0" smtClean="0"/>
              <a:t>()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2918"/>
            <a:ext cx="9144000" cy="5715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/>
              <a:t>keyPressEvent</a:t>
            </a:r>
            <a:r>
              <a:rPr lang="ru-RU" dirty="0" smtClean="0"/>
              <a:t>(),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 r="6757" b="43662"/>
          <a:stretch>
            <a:fillRect/>
          </a:stretch>
        </p:blipFill>
        <p:spPr bwMode="auto">
          <a:xfrm>
            <a:off x="642910" y="1214422"/>
            <a:ext cx="742955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/>
              <a:t>keyPressEvent</a:t>
            </a:r>
            <a:r>
              <a:rPr lang="ru-RU" dirty="0" smtClean="0"/>
              <a:t>(),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/>
          <a:srcRect l="6051" t="46720" r="20930"/>
          <a:stretch>
            <a:fillRect/>
          </a:stretch>
        </p:blipFill>
        <p:spPr bwMode="auto">
          <a:xfrm>
            <a:off x="928662" y="1428736"/>
            <a:ext cx="735811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/>
              <a:t>keyPressEvent</a:t>
            </a:r>
            <a:r>
              <a:rPr lang="ru-RU" dirty="0" smtClean="0"/>
              <a:t>(),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 l="7634" r="3053" b="4652"/>
          <a:stretch>
            <a:fillRect/>
          </a:stretch>
        </p:blipFill>
        <p:spPr bwMode="auto">
          <a:xfrm>
            <a:off x="214282" y="1928802"/>
            <a:ext cx="864399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itemCollidesWith</a:t>
            </a:r>
            <a:r>
              <a:rPr lang="ru-RU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214283" y="2000240"/>
            <a:ext cx="821537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В основе функции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itemCollidesWith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лежит метод </a:t>
            </a:r>
            <a:r>
              <a:rPr kumimoji="0" lang="ru-RU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collidingItems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() 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класса </a:t>
            </a:r>
            <a:r>
              <a:rPr kumimoji="0" lang="ru-RU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QGraphicsScene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. Этот метод возвращает список примитивов, находящихся в состоянии столкновения с тем примитивом, который был передан методу в качестве параметра (под столкновением понимается частичное или полное перекрытие примитивов в системе координат сцены). 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dirty="0" err="1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itemCollidesWith</a:t>
            </a:r>
            <a:r>
              <a:rPr lang="ru-RU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()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 descr="C:\Users\Домовой\Documents\Работа\ЧМВ_новое\ЛЕКЦИИ\презентации\Untitled-1.jpg"/>
          <p:cNvPicPr/>
          <p:nvPr/>
        </p:nvPicPr>
        <p:blipFill>
          <a:blip r:embed="rId2"/>
          <a:srcRect l="7804" b="425"/>
          <a:stretch>
            <a:fillRect/>
          </a:stretch>
        </p:blipFill>
        <p:spPr bwMode="auto">
          <a:xfrm>
            <a:off x="214282" y="714357"/>
            <a:ext cx="785818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714348" y="4429132"/>
            <a:ext cx="807249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Координата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Z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определяет, какой из примитивов будет виден, если несколько примитивов частично или полностью перекрываются. Кроме того от значения третей координаты зависит порядок, в котором располагаются примитивы в списке, возвращаемом методом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collidingItems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()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dirty="0" err="1" smtClean="0"/>
              <a:t>DogGo</a:t>
            </a:r>
            <a:r>
              <a:rPr lang="ru-RU" dirty="0" smtClean="0"/>
              <a:t>()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 descr="C:\Users\Домовой\Documents\Работа\ЧМВ_новое\ЛЕКЦИИ\презентации\Untitled-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8786842" cy="55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7627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/>
            <a:r>
              <a:rPr lang="ru-RU" sz="29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Подэлементы</a:t>
            </a:r>
            <a:endParaRPr lang="ru-RU" sz="29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" name="Рисунок 4" descr="D:\q\styl\Без имени8.jpg"/>
          <p:cNvPicPr/>
          <p:nvPr/>
        </p:nvPicPr>
        <p:blipFill>
          <a:blip r:embed="rId2" cstate="print"/>
          <a:srcRect l="2020" b="45679"/>
          <a:stretch>
            <a:fillRect/>
          </a:stretch>
        </p:blipFill>
        <p:spPr bwMode="auto">
          <a:xfrm>
            <a:off x="285720" y="1071546"/>
            <a:ext cx="842968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dirty="0" err="1" smtClean="0"/>
              <a:t>DogGo</a:t>
            </a:r>
            <a:r>
              <a:rPr lang="ru-RU" dirty="0" smtClean="0"/>
              <a:t>()</a:t>
            </a:r>
            <a:endParaRPr lang="ru-RU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 descr="C:\Users\Домовой\Documents\Работа\ЧМВ_новое\ЛЕКЦИИ\презентации\Untitled-1.jpg"/>
          <p:cNvPicPr/>
          <p:nvPr/>
        </p:nvPicPr>
        <p:blipFill>
          <a:blip r:embed="rId2"/>
          <a:srcRect l="6946" b="8420"/>
          <a:stretch>
            <a:fillRect/>
          </a:stretch>
        </p:blipFill>
        <p:spPr bwMode="auto">
          <a:xfrm>
            <a:off x="357158" y="1571613"/>
            <a:ext cx="850112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941</TotalTime>
  <Words>1540</Words>
  <PresentationFormat>Экран (4:3)</PresentationFormat>
  <Paragraphs>292</Paragraphs>
  <Slides>90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1" baseType="lpstr">
      <vt:lpstr>Начальная</vt:lpstr>
      <vt:lpstr>Человеко-машинное взаимодействие</vt:lpstr>
      <vt:lpstr>Использование каскадных стилей документа</vt:lpstr>
      <vt:lpstr>Использование каскадных стилей документа</vt:lpstr>
      <vt:lpstr>Градиенты</vt:lpstr>
      <vt:lpstr>Фон виджета</vt:lpstr>
      <vt:lpstr>Директивы</vt:lpstr>
      <vt:lpstr>Применение стиля к собственному классу</vt:lpstr>
      <vt:lpstr>Изменение подэлементов</vt:lpstr>
      <vt:lpstr>Подэлементы</vt:lpstr>
      <vt:lpstr>Подэлементы</vt:lpstr>
      <vt:lpstr>Управление состояниями</vt:lpstr>
      <vt:lpstr>Управление состояниями</vt:lpstr>
      <vt:lpstr>Объединения состояний</vt:lpstr>
      <vt:lpstr>Эффект подсвечивания</vt:lpstr>
      <vt:lpstr>Эффект нажатия кнопки</vt:lpstr>
      <vt:lpstr>2D графика. QPainter</vt:lpstr>
      <vt:lpstr>QPainter   QWidget::paintEvent() </vt:lpstr>
      <vt:lpstr>QPainter   QWidget::paintEvent() </vt:lpstr>
      <vt:lpstr>QPainter   QWidget::paintEvent() </vt:lpstr>
      <vt:lpstr>QPainter   QWidget::paintEvent() </vt:lpstr>
      <vt:lpstr>QPainter   Перо</vt:lpstr>
      <vt:lpstr>QPainter   Перо</vt:lpstr>
      <vt:lpstr>QPainter   Перо</vt:lpstr>
      <vt:lpstr>QPainter   Кисть</vt:lpstr>
      <vt:lpstr>QPainter   Кисть</vt:lpstr>
      <vt:lpstr>QPainter   Кисть</vt:lpstr>
      <vt:lpstr>QPainter   Рисование</vt:lpstr>
      <vt:lpstr>QPainter   Рисование</vt:lpstr>
      <vt:lpstr>QPainter   Рисование</vt:lpstr>
      <vt:lpstr>QPainter   Рисование</vt:lpstr>
      <vt:lpstr>QPainter   Рисование</vt:lpstr>
      <vt:lpstr>QPainter   Техника сглаживания</vt:lpstr>
      <vt:lpstr>Контекстно-независимое представление растровых изображений</vt:lpstr>
      <vt:lpstr>Класс QImage</vt:lpstr>
      <vt:lpstr>Класс QImage</vt:lpstr>
      <vt:lpstr>Класс QImage</vt:lpstr>
      <vt:lpstr>Класс QImage</vt:lpstr>
      <vt:lpstr>Класс QImage</vt:lpstr>
      <vt:lpstr>QPainter::drawImage(). </vt:lpstr>
      <vt:lpstr>QPainter::drawImage(). </vt:lpstr>
      <vt:lpstr>Контекстно-независимое представление растровых изображений</vt:lpstr>
      <vt:lpstr>Контекстно-независимое представление растровых изображений</vt:lpstr>
      <vt:lpstr>Контекстно-независимое представление растровых изображений</vt:lpstr>
      <vt:lpstr>Контекстно-независимое представление растровых изображений</vt:lpstr>
      <vt:lpstr>Контекстно-независимое представление растровых изображений</vt:lpstr>
      <vt:lpstr>Контекстно-зависимое представление растровых изображений</vt:lpstr>
      <vt:lpstr>Контекстно-зависимое представление растровых изображений</vt:lpstr>
      <vt:lpstr>Контекстно-зависимое представление растровых изображений</vt:lpstr>
      <vt:lpstr>Контекстно-зависимое представление растровых изображений</vt:lpstr>
      <vt:lpstr>Контекстно-зависимое представление растровых изображений</vt:lpstr>
      <vt:lpstr>Слайд 51</vt:lpstr>
      <vt:lpstr>Слайд 52</vt:lpstr>
      <vt:lpstr>Контекстно-зависимое представление растровых изображений</vt:lpstr>
      <vt:lpstr>Контекстно-зависимое представление растровых изображений</vt:lpstr>
      <vt:lpstr>Графическое представление</vt:lpstr>
      <vt:lpstr>Графическое представление</vt:lpstr>
      <vt:lpstr>Сцена</vt:lpstr>
      <vt:lpstr>Представление</vt:lpstr>
      <vt:lpstr>Элемент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Пример</vt:lpstr>
      <vt:lpstr>Добавление виджета</vt:lpstr>
      <vt:lpstr>Добавление виджета</vt:lpstr>
      <vt:lpstr>Добавление виджета</vt:lpstr>
      <vt:lpstr>Трансформация виджета</vt:lpstr>
      <vt:lpstr>Добавление и трансформация виджета</vt:lpstr>
      <vt:lpstr>Создание игры</vt:lpstr>
      <vt:lpstr>Создание игры</vt:lpstr>
      <vt:lpstr>Создание игры</vt:lpstr>
      <vt:lpstr>Создание игры</vt:lpstr>
      <vt:lpstr>Game_Scene.cpp</vt:lpstr>
      <vt:lpstr>Движение собаки</vt:lpstr>
      <vt:lpstr>makeWalls()</vt:lpstr>
      <vt:lpstr>keyPressEvent(),</vt:lpstr>
      <vt:lpstr>keyPressEvent(),</vt:lpstr>
      <vt:lpstr>keyPressEvent(),</vt:lpstr>
      <vt:lpstr>itemCollidesWith()</vt:lpstr>
      <vt:lpstr>itemCollidesWith()</vt:lpstr>
      <vt:lpstr>DogGo()</vt:lpstr>
      <vt:lpstr>DogGo()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Домовой</cp:lastModifiedBy>
  <cp:revision>124</cp:revision>
  <dcterms:modified xsi:type="dcterms:W3CDTF">2019-12-18T13:55:46Z</dcterms:modified>
</cp:coreProperties>
</file>